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8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21413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presProps" Target="presProps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viewProps" Target="viewProps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notesMaster" Target="notesMasters/notesMaster1.xml"/><Relationship Id="rId9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tableStyles" Target="tableStyles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571362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49300" y="2129498"/>
            <a:ext cx="7645400" cy="1270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0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824532" y="3967923"/>
            <a:ext cx="7494935" cy="914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7200" b="0" i="0">
                <a:solidFill>
                  <a:srgbClr val="075295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66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14557" y="1839216"/>
            <a:ext cx="8314885" cy="18478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6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5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5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5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5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5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5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5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5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5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5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5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5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5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5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5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5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5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5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5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5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5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5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5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5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1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5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4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sz="5800" b="1" i="1" spc="610" dirty="0">
                <a:solidFill>
                  <a:srgbClr val="FFFFFF"/>
                </a:solidFill>
                <a:latin typeface="Yu Gothic UI Semibold"/>
                <a:cs typeface="Yu Gothic UI Semibold"/>
              </a:rPr>
              <a:t>3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87299" y="3006899"/>
            <a:ext cx="2311400" cy="457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315"/>
              </a:lnSpc>
            </a:pPr>
            <a:r>
              <a:rPr sz="3600" dirty="0">
                <a:solidFill>
                  <a:srgbClr val="231F20"/>
                </a:solidFill>
                <a:latin typeface="標楷體"/>
                <a:cs typeface="標楷體"/>
              </a:rPr>
              <a:t>我想做自己</a:t>
            </a:r>
            <a:endParaRPr sz="3600" dirty="0">
              <a:latin typeface="標楷體"/>
              <a:cs typeface="標楷體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099299" y="3692041"/>
            <a:ext cx="3246120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870"/>
              </a:lnSpc>
            </a:pP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I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Just</a:t>
            </a:r>
            <a:r>
              <a:rPr sz="2400" b="1" spc="-4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135" dirty="0">
                <a:solidFill>
                  <a:srgbClr val="075295"/>
                </a:solidFill>
                <a:latin typeface="Times New Roman"/>
                <a:cs typeface="Times New Roman"/>
              </a:rPr>
              <a:t>W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ant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to 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Be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Myself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099299" y="2354999"/>
            <a:ext cx="1168400" cy="4616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600"/>
              </a:lnSpc>
            </a:pPr>
            <a:r>
              <a:rPr sz="3000" dirty="0" err="1" smtClean="0">
                <a:solidFill>
                  <a:srgbClr val="31377D"/>
                </a:solidFill>
                <a:latin typeface="標楷體"/>
                <a:cs typeface="標楷體"/>
              </a:rPr>
              <a:t>第八课</a:t>
            </a:r>
            <a:endParaRPr sz="3000" dirty="0">
              <a:latin typeface="標楷體"/>
              <a:cs typeface="標楷體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I-9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其实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qíshí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6144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in fact, actually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I-10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公务员</a:t>
            </a:r>
            <a:endParaRPr sz="14800" dirty="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  <a:tabLst>
                <a:tab pos="31743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gōngwù	yuán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892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civil servant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4764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 dirty="0">
              <a:latin typeface="Times New Roman"/>
              <a:cs typeface="Times New Roman"/>
            </a:endParaRPr>
          </a:p>
          <a:p>
            <a:pPr marR="3334385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烦</a:t>
            </a:r>
            <a:endParaRPr sz="14800" dirty="0">
              <a:latin typeface="標楷體"/>
              <a:cs typeface="標楷體"/>
            </a:endParaRPr>
          </a:p>
          <a:p>
            <a:pPr marR="33343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2552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a "drag", a pain in the neck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I-12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听话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tīnghuà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2360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(Vs-sep) to listen, to obey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I-13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失业率</a:t>
            </a:r>
            <a:endParaRPr sz="14800" dirty="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shīyèlǜ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84047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unemployment rate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I-14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门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mén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58240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(M) measure word for academic courses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I-15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读书</a:t>
            </a:r>
            <a:endParaRPr sz="14800" dirty="0">
              <a:latin typeface="標楷體"/>
              <a:cs typeface="標楷體"/>
            </a:endParaRPr>
          </a:p>
          <a:p>
            <a:pPr marR="24022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dúshū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295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-sep) to study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I-16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学分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xuéfēn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68172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(academic) credits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I-17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修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3775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take (courses)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I-18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专心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zhuānxīn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7320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to focus on, concentrate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整夜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zhěngyè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351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all night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I-19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修课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xiūkè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5998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-sep) to take a class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I-20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辅系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fǔxì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6258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minor (in college)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I-21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疯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fēng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8183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(Vp) to go craz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to be insane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I-22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夸张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kuāzhāng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7160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to be exaggerated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I-23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举行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jǔxíng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1201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hold (a conference, exhibition)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491220" cy="51603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I-24</a:t>
            </a:r>
            <a:endParaRPr sz="3000" dirty="0">
              <a:latin typeface="Times New Roman"/>
              <a:cs typeface="Times New Roman"/>
            </a:endParaRPr>
          </a:p>
          <a:p>
            <a:pPr marR="10541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遗憾</a:t>
            </a:r>
            <a:endParaRPr sz="14800" dirty="0">
              <a:latin typeface="標楷體"/>
              <a:cs typeface="標楷體"/>
            </a:endParaRPr>
          </a:p>
          <a:p>
            <a:pPr marR="10541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yíhàn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815"/>
              </a:spcBef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regretful (that something undesirable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925017"/>
            <a:ext cx="43326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happened), a pit</a:t>
            </a:r>
            <a:r>
              <a:rPr sz="3200" spc="-215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a shame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I-25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儿子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érzi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2560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I-26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期望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qíwàng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7228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expectations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491220" cy="51603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I-27</a:t>
            </a:r>
            <a:endParaRPr sz="3000" dirty="0">
              <a:latin typeface="Times New Roman"/>
              <a:cs typeface="Times New Roman"/>
            </a:endParaRPr>
          </a:p>
          <a:p>
            <a:pPr marR="10541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状元</a:t>
            </a:r>
            <a:endParaRPr sz="14800" dirty="0">
              <a:latin typeface="標楷體"/>
              <a:cs typeface="標楷體"/>
            </a:endParaRPr>
          </a:p>
          <a:p>
            <a:pPr marR="10477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zhuàngyuán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815"/>
              </a:spcBef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top-ranking in a public exam (originally the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925017"/>
            <a:ext cx="82657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person with the highest marks on the imperial test)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I-28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努力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nǔlì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095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diligent in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</a:t>
            </a:r>
            <a:endParaRPr sz="3000" dirty="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开</a:t>
            </a:r>
            <a:endParaRPr sz="14800" dirty="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kāi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4164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turn on, to power 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00100" y="1811998"/>
            <a:ext cx="7543800" cy="33855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err="1" smtClean="0"/>
              <a:t>怎么回事</a:t>
            </a:r>
            <a:r>
              <a:rPr dirty="0" smtClean="0"/>
              <a:t/>
            </a:r>
            <a:br>
              <a:rPr dirty="0" smtClean="0"/>
            </a:b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zěnme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	huíshì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5745018"/>
            <a:ext cx="295846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6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What's wrong?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I-29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大喊大叫</a:t>
            </a:r>
          </a:p>
          <a:p>
            <a:pPr marL="635" algn="ctr">
              <a:lnSpc>
                <a:spcPct val="100000"/>
              </a:lnSpc>
              <a:spcBef>
                <a:spcPts val="655"/>
              </a:spcBef>
              <a:tabLst>
                <a:tab pos="24123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dàhǎn	dàjiào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5745018"/>
            <a:ext cx="449643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yell, yelling, shouting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I-30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I-31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期中考</a:t>
            </a:r>
            <a:endParaRPr sz="14800" dirty="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  <a:tabLst>
                <a:tab pos="31743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qízhōng	kǎo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2831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mid-term exam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I-32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密集班</a:t>
            </a:r>
            <a:endParaRPr sz="14800" dirty="0">
              <a:latin typeface="標楷體"/>
              <a:cs typeface="標楷體"/>
            </a:endParaRPr>
          </a:p>
          <a:p>
            <a:pPr marR="1461135" algn="ctr">
              <a:lnSpc>
                <a:spcPct val="100000"/>
              </a:lnSpc>
              <a:spcBef>
                <a:spcPts val="655"/>
              </a:spcBef>
              <a:tabLst>
                <a:tab pos="170243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mìjí	bān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163570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intensive course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I-33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毕业展</a:t>
            </a:r>
            <a:endParaRPr sz="14800" dirty="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  <a:tabLst>
                <a:tab pos="1802764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bìyè	zhǎn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022090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graduation exhibition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00100" y="1811998"/>
            <a:ext cx="7543800" cy="33855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err="1" smtClean="0"/>
              <a:t>服装设计</a:t>
            </a:r>
            <a:r>
              <a:rPr dirty="0" smtClean="0"/>
              <a:t/>
            </a:r>
            <a:br>
              <a:rPr dirty="0" smtClean="0"/>
            </a:b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fúzhuāng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	shèjì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5745018"/>
            <a:ext cx="2893060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fashion design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I-34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I-35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医学系</a:t>
            </a:r>
            <a:endParaRPr sz="14800" dirty="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  <a:tabLst>
                <a:tab pos="22599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yīxué	xì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39356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department of medicine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96663" y="1989799"/>
            <a:ext cx="8151495" cy="314188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12000" dirty="0" err="1" smtClean="0">
                <a:solidFill>
                  <a:srgbClr val="231F20"/>
                </a:solidFill>
                <a:latin typeface="標楷體"/>
                <a:cs typeface="標楷體"/>
              </a:rPr>
              <a:t>行行出状元</a:t>
            </a:r>
            <a:endParaRPr sz="12000" dirty="0">
              <a:latin typeface="標楷體"/>
              <a:cs typeface="標楷體"/>
            </a:endParaRPr>
          </a:p>
          <a:p>
            <a:pPr algn="ctr">
              <a:lnSpc>
                <a:spcPct val="100000"/>
              </a:lnSpc>
              <a:spcBef>
                <a:spcPts val="2860"/>
              </a:spcBef>
              <a:tabLst>
                <a:tab pos="3152775" algn="l"/>
                <a:tab pos="4443730" algn="l"/>
              </a:tabLst>
            </a:pPr>
            <a:r>
              <a:rPr sz="6000" dirty="0">
                <a:solidFill>
                  <a:srgbClr val="075295"/>
                </a:solidFill>
                <a:latin typeface="Times New Roman"/>
                <a:cs typeface="Times New Roman"/>
              </a:rPr>
              <a:t>hángháng	chū	zhuàngyuán</a:t>
            </a:r>
            <a:endParaRPr sz="60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5745018"/>
            <a:ext cx="5951220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there is a leader in every industry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I-36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冠军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guànjūn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7777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champion, championship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大赛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dàsài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5831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a majo</a:t>
            </a:r>
            <a:r>
              <a:rPr sz="3200" spc="-13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usually international, competition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</a:t>
            </a:r>
            <a:endParaRPr sz="3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灯</a:t>
            </a:r>
            <a:endParaRPr sz="14800" dirty="0">
              <a:latin typeface="標楷體"/>
              <a:cs typeface="標楷體"/>
            </a:endParaRPr>
          </a:p>
          <a:p>
            <a:pPr marL="635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dēng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530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light, lamp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通过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tōngguò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253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(Vpt) to pass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高级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gāojí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8787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(Vs-attr) high level, advanced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II-5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硕士</a:t>
            </a:r>
            <a:endParaRPr sz="14800" dirty="0">
              <a:latin typeface="標楷體"/>
              <a:cs typeface="標楷體"/>
            </a:endParaRPr>
          </a:p>
          <a:p>
            <a:pPr marR="237045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shuòshì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1908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master's degree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II-6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面试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miànshì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263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interview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228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II-7</a:t>
            </a:r>
            <a:endParaRPr sz="3000" dirty="0">
              <a:latin typeface="Times New Roman"/>
              <a:cs typeface="Times New Roman"/>
            </a:endParaRPr>
          </a:p>
          <a:p>
            <a:pPr marR="330962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却</a:t>
            </a:r>
            <a:endParaRPr sz="14800" dirty="0">
              <a:latin typeface="標楷體"/>
              <a:cs typeface="標楷體"/>
            </a:endParaRPr>
          </a:p>
          <a:p>
            <a:pPr marR="33096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què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171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but, yet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II-8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国中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guózhōng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0557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junior middle school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II-9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学历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xuélì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5853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educational background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II-10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拒绝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jùjué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116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reject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09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 dirty="0">
              <a:latin typeface="Times New Roman"/>
              <a:cs typeface="Times New Roman"/>
            </a:endParaRPr>
          </a:p>
          <a:p>
            <a:pPr marR="245808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引起</a:t>
            </a:r>
            <a:endParaRPr sz="14800" dirty="0">
              <a:latin typeface="標楷體"/>
              <a:cs typeface="標楷體"/>
            </a:endParaRPr>
          </a:p>
          <a:p>
            <a:pPr marR="24580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yǐnqǐ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1384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(Vpt) to stir up, generate, cause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II-12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弹性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tánxìng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720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ﬂexibility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电玩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diànwán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761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video game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II-13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改变</a:t>
            </a:r>
            <a:endParaRPr sz="14800" dirty="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gǎibiàn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6861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unde</a:t>
            </a:r>
            <a:r>
              <a:rPr sz="3200" spc="-6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go change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II-14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制度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zhìdù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205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system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II-15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基础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jīchǔ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8450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foundation, fundamentals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II-16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认真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rènzhēn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35470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earnest, serious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II-17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公平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gōngpíng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4135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fair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II-18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出生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chūshēng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425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(Vp) to be born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517874" y="942851"/>
            <a:ext cx="54197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II-19</a:t>
            </a:r>
            <a:endParaRPr sz="3000" dirty="0">
              <a:latin typeface="Times New Roman"/>
              <a:cs typeface="Times New Roman"/>
            </a:endParaRPr>
          </a:p>
          <a:p>
            <a:pPr marR="330327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穷</a:t>
            </a:r>
            <a:endParaRPr sz="14800" dirty="0">
              <a:latin typeface="標楷體"/>
              <a:cs typeface="標楷體"/>
            </a:endParaRPr>
          </a:p>
          <a:p>
            <a:pPr marR="33032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qióng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944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poor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II-20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父亲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fùqīn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389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father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II-21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母亲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mǔqīn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427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mother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II-22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学徒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xuétú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837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apprentice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I-5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球赛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qiúsài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828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ball game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II-23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吃苦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chīkǔ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2965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(Vs-sep) experience tough times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II-24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明白</a:t>
            </a:r>
            <a:endParaRPr sz="14800" dirty="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míngbái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1635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(Vst) to understand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II-25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当兵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dāngbīng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27455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-sep) to be a soldie</a:t>
            </a:r>
            <a:r>
              <a:rPr sz="3200" spc="-135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to do military service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II-26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认字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rènzì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7592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to learn characters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II-27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烘焙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hōngbèi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764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bake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II-28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学习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xuéxí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99008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study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II-29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技术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jìshù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494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skills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II-30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艺术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yìshù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1201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art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II-31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经过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jīngguò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872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(Prep) after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II-32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终于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zhōngyú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367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ﬁnally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I-6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激动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jīdòng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9260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to be excited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II-33</a:t>
            </a:r>
            <a:endParaRPr sz="3000" dirty="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亿</a:t>
            </a:r>
            <a:endParaRPr sz="14800" dirty="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768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100 million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27795" y="942851"/>
            <a:ext cx="64103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II-34</a:t>
            </a:r>
            <a:endParaRPr sz="3000" dirty="0">
              <a:latin typeface="Times New Roman"/>
              <a:cs typeface="Times New Roman"/>
            </a:endParaRPr>
          </a:p>
          <a:p>
            <a:pPr marR="2313305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梦想</a:t>
            </a:r>
            <a:endParaRPr sz="14800" dirty="0">
              <a:latin typeface="標楷體"/>
              <a:cs typeface="標楷體"/>
            </a:endParaRPr>
          </a:p>
          <a:p>
            <a:pPr marR="23126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mèngxiǎng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8496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dream, ideals (not during sleep)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II-35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成为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chéngwéi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892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(Vpt) to become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II-36</a:t>
            </a:r>
            <a:endParaRPr sz="3000" dirty="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企业家</a:t>
            </a:r>
            <a:endParaRPr sz="14800" dirty="0">
              <a:latin typeface="標楷體"/>
              <a:cs typeface="標楷體"/>
            </a:endParaRPr>
          </a:p>
          <a:p>
            <a:pPr marR="15246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qìyèjiā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7451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entrepreneur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II-37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分店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fēndiàn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0076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branch store, branch oﬃce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II-38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原因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yuányīn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5196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reason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II-39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录取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lùqǔ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8724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accept (application), to admit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53246" y="942851"/>
            <a:ext cx="638429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II-40</a:t>
            </a:r>
            <a:endParaRPr sz="3000" dirty="0">
              <a:latin typeface="Times New Roman"/>
              <a:cs typeface="Times New Roman"/>
            </a:endParaRPr>
          </a:p>
          <a:p>
            <a:pPr marR="233870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成功</a:t>
            </a:r>
            <a:endParaRPr sz="14800" dirty="0">
              <a:latin typeface="標楷體"/>
              <a:cs typeface="標楷體"/>
            </a:endParaRPr>
          </a:p>
          <a:p>
            <a:pPr marR="23387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chénggōng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196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successful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II-41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鼓励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gǔlì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7787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encourage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II-42</a:t>
            </a:r>
            <a:endParaRPr sz="3000" dirty="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吴宝春</a:t>
            </a:r>
            <a:endParaRPr sz="14800" dirty="0">
              <a:latin typeface="標楷體"/>
              <a:cs typeface="標楷體"/>
            </a:endParaRPr>
          </a:p>
          <a:p>
            <a:pPr marR="1525270" algn="ctr">
              <a:lnSpc>
                <a:spcPct val="100000"/>
              </a:lnSpc>
              <a:spcBef>
                <a:spcPts val="655"/>
              </a:spcBef>
              <a:tabLst>
                <a:tab pos="15487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Wú	Bǎochūn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19239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 famous baker from</a:t>
            </a:r>
            <a:r>
              <a:rPr sz="3200" spc="-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25" dirty="0">
                <a:solidFill>
                  <a:srgbClr val="231F20"/>
                </a:solidFill>
                <a:latin typeface="Times New Roman"/>
                <a:cs typeface="Times New Roman"/>
              </a:rPr>
              <a:t>T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aiwan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I-7</a:t>
            </a:r>
            <a:endParaRPr sz="3000" dirty="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喊</a:t>
            </a:r>
            <a:endParaRPr sz="14800" dirty="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hǎn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8911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to yell, shout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II-43</a:t>
            </a:r>
            <a:endParaRPr sz="3000" dirty="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新加坡</a:t>
            </a:r>
            <a:endParaRPr sz="14800" dirty="0">
              <a:latin typeface="標楷體"/>
              <a:cs typeface="標楷體"/>
            </a:endParaRPr>
          </a:p>
          <a:p>
            <a:pPr marR="15252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Xīnjiāpō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81860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Singapore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II-44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日文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Rìwén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262880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Japanese language or writing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xfrm>
            <a:off x="749300" y="2129498"/>
            <a:ext cx="7645400" cy="15388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990"/>
              </a:lnSpc>
            </a:pPr>
            <a:r>
              <a:rPr dirty="0" err="1" smtClean="0"/>
              <a:t>世界面包大赛</a:t>
            </a:r>
            <a:endParaRPr dirty="0"/>
          </a:p>
        </p:txBody>
      </p:sp>
      <p:sp>
        <p:nvSpPr>
          <p:cNvPr id="5" name="object 5"/>
          <p:cNvSpPr txBox="1"/>
          <p:nvPr/>
        </p:nvSpPr>
        <p:spPr>
          <a:xfrm>
            <a:off x="383299" y="5745018"/>
            <a:ext cx="431228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6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The Bakery</a:t>
            </a:r>
            <a:r>
              <a:rPr sz="3200" spc="-6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60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orld Cup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subTitle" idx="4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8605"/>
              </a:lnSpc>
              <a:tabLst>
                <a:tab pos="2222500" algn="l"/>
                <a:tab pos="5600065" algn="l"/>
              </a:tabLst>
            </a:pPr>
            <a:r>
              <a:rPr dirty="0"/>
              <a:t>shìjiè	miànbāo	dàsài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II-45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body" idx="1"/>
          </p:nvPr>
        </p:nvSpPr>
        <p:spPr>
          <a:xfrm>
            <a:off x="414557" y="1839216"/>
            <a:ext cx="8314885" cy="20313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23010" marR="5080" indent="-1210945">
              <a:lnSpc>
                <a:spcPct val="100000"/>
              </a:lnSpc>
            </a:pPr>
            <a:r>
              <a:rPr dirty="0" err="1" smtClean="0">
                <a:latin typeface="Times New Roman"/>
                <a:cs typeface="Times New Roman"/>
              </a:rPr>
              <a:t>EMBA</a:t>
            </a:r>
            <a:r>
              <a:rPr dirty="0" err="1" smtClean="0"/>
              <a:t>（高级管理人员</a:t>
            </a:r>
            <a:r>
              <a:rPr dirty="0" smtClean="0"/>
              <a:t> </a:t>
            </a:r>
            <a:r>
              <a:rPr dirty="0" err="1" smtClean="0"/>
              <a:t>工商管理硕士</a:t>
            </a:r>
            <a:r>
              <a:rPr dirty="0" smtClean="0"/>
              <a:t>）</a:t>
            </a:r>
            <a:endParaRPr dirty="0"/>
          </a:p>
        </p:txBody>
      </p:sp>
      <p:sp>
        <p:nvSpPr>
          <p:cNvPr id="5" name="object 5"/>
          <p:cNvSpPr txBox="1"/>
          <p:nvPr/>
        </p:nvSpPr>
        <p:spPr>
          <a:xfrm>
            <a:off x="383299" y="5925017"/>
            <a:ext cx="26219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Administration)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3956101"/>
            <a:ext cx="8336280" cy="214161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628900" marR="5080" indent="-2574925">
              <a:lnSpc>
                <a:spcPct val="100000"/>
              </a:lnSpc>
            </a:pPr>
            <a:r>
              <a:rPr sz="4000" dirty="0">
                <a:solidFill>
                  <a:srgbClr val="075295"/>
                </a:solidFill>
                <a:latin typeface="Times New Roman"/>
                <a:cs typeface="Times New Roman"/>
              </a:rPr>
              <a:t>EMBA (gāojí guǎnlǐ rényuán gōngshāng </a:t>
            </a:r>
            <a:r>
              <a:rPr sz="4000" dirty="0" err="1">
                <a:solidFill>
                  <a:srgbClr val="075295"/>
                </a:solidFill>
                <a:latin typeface="Times New Roman"/>
                <a:cs typeface="Times New Roman"/>
              </a:rPr>
              <a:t>guǎnlǐ</a:t>
            </a:r>
            <a:r>
              <a:rPr sz="4000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40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shuòshì</a:t>
            </a:r>
            <a:r>
              <a:rPr sz="4000" dirty="0" smtClean="0">
                <a:solidFill>
                  <a:srgbClr val="075295"/>
                </a:solidFill>
                <a:latin typeface="Times New Roman"/>
                <a:cs typeface="Times New Roman"/>
              </a:rPr>
              <a:t>)</a:t>
            </a:r>
            <a:endParaRPr sz="4000" dirty="0" smtClean="0">
              <a:latin typeface="Times New Roman"/>
              <a:cs typeface="Times New Roman"/>
            </a:endParaRPr>
          </a:p>
          <a:p>
            <a:pPr marL="12700">
              <a:lnSpc>
                <a:spcPts val="3835"/>
              </a:lnSpc>
              <a:spcBef>
                <a:spcPts val="3325"/>
              </a:spcBef>
              <a:buClr>
                <a:srgbClr val="231F20"/>
              </a:buClr>
              <a:tabLst>
                <a:tab pos="520700" algn="l"/>
              </a:tabLst>
            </a:pPr>
            <a:r>
              <a:rPr lang="zh-TW" altLang="en-US" sz="3200" dirty="0" smtClean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lang="zh-TW" altLang="en-US" sz="3200" spc="-86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EMBA</a:t>
            </a:r>
            <a:r>
              <a:rPr sz="3200" spc="-18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(Executive Master of Business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II-46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II-47</a:t>
            </a:r>
            <a:endParaRPr sz="3000" dirty="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小时候</a:t>
            </a:r>
            <a:endParaRPr sz="14800" dirty="0">
              <a:latin typeface="標楷體"/>
              <a:cs typeface="標楷體"/>
            </a:endParaRPr>
          </a:p>
          <a:p>
            <a:pPr marR="1525270" algn="ctr">
              <a:lnSpc>
                <a:spcPct val="100000"/>
              </a:lnSpc>
              <a:spcBef>
                <a:spcPts val="655"/>
              </a:spcBef>
              <a:tabLst>
                <a:tab pos="1802764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xiǎo	shíhòu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49694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lang="zh-TW" altLang="en-US" sz="3200" spc="-86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in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one's childhood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00100" y="1811998"/>
            <a:ext cx="7543800" cy="33855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err="1" smtClean="0"/>
              <a:t>大开眼界</a:t>
            </a:r>
            <a:r>
              <a:rPr dirty="0" smtClean="0"/>
              <a:t/>
            </a:r>
            <a:br>
              <a:rPr dirty="0" smtClean="0"/>
            </a:b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dàkāi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	yǎnjiè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5745018"/>
            <a:ext cx="473773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lang="zh-TW" altLang="en-US" sz="3200" spc="-86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have one's eyes opened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II-48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70000" y="1811998"/>
            <a:ext cx="6604000" cy="34753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14800" dirty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</a:t>
            </a:r>
            <a:r>
              <a:rPr sz="14800" spc="-3700" dirty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sz="14800" dirty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分之</a:t>
            </a:r>
            <a:r>
              <a:rPr sz="14800" spc="-3700" dirty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sz="14800" dirty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</a:t>
            </a:r>
            <a:endParaRPr sz="148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33655" algn="ctr">
              <a:lnSpc>
                <a:spcPct val="100000"/>
              </a:lnSpc>
              <a:spcBef>
                <a:spcPts val="655"/>
              </a:spcBef>
              <a:tabLst>
                <a:tab pos="922019" algn="l"/>
                <a:tab pos="231838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	fēn	zhī</a:t>
            </a:r>
            <a:r>
              <a:rPr sz="7200" spc="-270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5745018"/>
            <a:ext cx="794829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lang="zh-TW" altLang="en-US" sz="3200" spc="-86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pattern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for indicating percentages or fractions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II-49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I-8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公职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gōngzhí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5699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government posts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</TotalTime>
  <Words>799</Words>
  <Application>Microsoft Office PowerPoint</Application>
  <PresentationFormat>如螢幕大小 (4:3)</PresentationFormat>
  <Paragraphs>344</Paragraphs>
  <Slides>86</Slides>
  <Notes>86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86</vt:i4>
      </vt:variant>
    </vt:vector>
  </HeadingPairs>
  <TitlesOfParts>
    <vt:vector size="92" baseType="lpstr">
      <vt:lpstr>Yu Gothic UI Semibold</vt:lpstr>
      <vt:lpstr>新細明體</vt:lpstr>
      <vt:lpstr>標楷體</vt:lpstr>
      <vt:lpstr>Calibri</vt:lpstr>
      <vt:lpstr>Times New Roman</vt:lpstr>
      <vt:lpstr>Office Theme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怎么回事 zěnme huíshì</vt:lpstr>
      <vt:lpstr>大喊大叫 dàhǎn dàjiào</vt:lpstr>
      <vt:lpstr>PowerPoint 簡報</vt:lpstr>
      <vt:lpstr>PowerPoint 簡報</vt:lpstr>
      <vt:lpstr>PowerPoint 簡報</vt:lpstr>
      <vt:lpstr>服装设计 fúzhuāng shèjì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世界面包大赛</vt:lpstr>
      <vt:lpstr>PowerPoint 簡報</vt:lpstr>
      <vt:lpstr>PowerPoint 簡報</vt:lpstr>
      <vt:lpstr>大开眼界 dàkāi yǎnjiè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2</cp:revision>
  <dcterms:created xsi:type="dcterms:W3CDTF">2017-05-11T17:04:10Z</dcterms:created>
  <dcterms:modified xsi:type="dcterms:W3CDTF">2018-04-18T09:24:29Z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2017-05-11T00:00:00Z</vt:filetime>
  </property>
  <property fmtid="{D5CDD505-2E9C-101B-9397-08002B2CF9AE}" pid="3" name="LastSaved">
    <vt:filetime>2017-05-11T00:00:00Z</vt:filetime>
  </property>
</Properties>
</file>