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7914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35050" y="1824698"/>
            <a:ext cx="70739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35050" y="1824698"/>
            <a:ext cx="70739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18542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网购时代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700779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The</a:t>
            </a:r>
            <a:r>
              <a:rPr sz="2400" b="1" spc="-13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Ag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e of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Online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Shopping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第九课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75445" y="942851"/>
            <a:ext cx="72034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120205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中间商</a:t>
            </a:r>
            <a:endParaRPr sz="14800" dirty="0">
              <a:latin typeface="標楷體"/>
              <a:cs typeface="標楷體"/>
            </a:endParaRPr>
          </a:p>
          <a:p>
            <a:pPr marR="1202055" algn="ctr">
              <a:lnSpc>
                <a:spcPct val="100000"/>
              </a:lnSpc>
              <a:spcBef>
                <a:spcPts val="655"/>
              </a:spcBef>
              <a:tabLst>
                <a:tab pos="3834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zhōngjiān	shāng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19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middleman, reseller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经营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jīngyíng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819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operate, run (a business)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宅配</a:t>
            </a:r>
            <a:endParaRPr sz="14800" dirty="0">
              <a:latin typeface="標楷體"/>
              <a:cs typeface="標楷體"/>
            </a:endParaRPr>
          </a:p>
          <a:p>
            <a:pPr marR="23939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zháipèi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321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express delivery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下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817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place (an order)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既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473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not merely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随时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suíshí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7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anytime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搜寻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sōuxún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46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search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冰箱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bīngxiāng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412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refrigerator (lit. ice box)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吃亏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chīkuī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83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(Vs-sep) to suﬀer a loss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比价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bǐjià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2339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compare prices, price comparison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订单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dìngdān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579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an order (trading)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风险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fēngxiǎn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01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risk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卖家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màijiā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71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seller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必须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bìxū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29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35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aux) must, to have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信用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xìnyòng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622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credibility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万一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wànyī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05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in case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满意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mǎnyì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948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satisﬁed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以内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yǐnèi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303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within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普遍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pǔbiàn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256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widespread, common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选择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xuǎnzé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37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choose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网购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22085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wǎng	gòu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4134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online shopping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客户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kèhù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70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custome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client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58800" y="2192999"/>
            <a:ext cx="8026400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795"/>
              </a:lnSpc>
            </a:pPr>
            <a:r>
              <a:rPr sz="9000" dirty="0" err="1" smtClean="0">
                <a:solidFill>
                  <a:srgbClr val="231F20"/>
                </a:solidFill>
                <a:latin typeface="標楷體"/>
                <a:cs typeface="標楷體"/>
              </a:rPr>
              <a:t>货比三家不吃亏</a:t>
            </a:r>
            <a:endParaRPr sz="9000" dirty="0">
              <a:latin typeface="標楷體"/>
              <a:cs typeface="標楷體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299" y="6105017"/>
            <a:ext cx="1503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cheated.)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4040102"/>
            <a:ext cx="8248015" cy="2124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>
              <a:lnSpc>
                <a:spcPct val="100000"/>
              </a:lnSpc>
              <a:tabLst>
                <a:tab pos="1955800" algn="l"/>
                <a:tab pos="2738755" algn="l"/>
                <a:tab pos="3945254" algn="l"/>
                <a:tab pos="4897755" algn="l"/>
                <a:tab pos="5850255" algn="l"/>
              </a:tabLst>
            </a:pPr>
            <a:r>
              <a:rPr sz="6000" dirty="0">
                <a:solidFill>
                  <a:srgbClr val="075295"/>
                </a:solidFill>
                <a:latin typeface="Times New Roman"/>
                <a:cs typeface="Times New Roman"/>
              </a:rPr>
              <a:t>huò	bǐ	sān	jiā	bù	chīkuī</a:t>
            </a:r>
            <a:endParaRPr sz="6000" dirty="0">
              <a:latin typeface="Times New Roman"/>
              <a:cs typeface="Times New Roman"/>
            </a:endParaRPr>
          </a:p>
          <a:p>
            <a:pPr marL="12700" marR="5080">
              <a:lnSpc>
                <a:spcPct val="73800"/>
              </a:lnSpc>
              <a:spcBef>
                <a:spcPts val="5040"/>
              </a:spcBef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shop around and you won't get ripped oﬀ (lit. Compare products at three stores and you won't be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39168" y="942851"/>
            <a:ext cx="643509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 dirty="0">
              <a:latin typeface="Times New Roman"/>
              <a:cs typeface="Times New Roman"/>
            </a:endParaRPr>
          </a:p>
          <a:p>
            <a:pPr marR="216154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两成</a:t>
            </a:r>
            <a:endParaRPr sz="14800" dirty="0">
              <a:latin typeface="標楷體"/>
              <a:cs typeface="標楷體"/>
            </a:endParaRPr>
          </a:p>
          <a:p>
            <a:pPr marR="2160270" algn="ctr">
              <a:lnSpc>
                <a:spcPct val="100000"/>
              </a:lnSpc>
              <a:spcBef>
                <a:spcPts val="655"/>
              </a:spcBef>
              <a:tabLst>
                <a:tab pos="20567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liǎng	chéng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95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6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20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％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literally 2/10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凤梨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fènglí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1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pineapple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农产品</a:t>
            </a:r>
            <a:endParaRPr sz="14800" dirty="0">
              <a:latin typeface="標楷體"/>
              <a:cs typeface="標楷體"/>
            </a:endParaRPr>
          </a:p>
          <a:p>
            <a:pPr marR="14300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nóngchǎnpǐn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07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agricultural product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出口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chūkǒu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47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export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曾经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céngjīng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746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been the case before, once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占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20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constitute, to account for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成本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chéngběn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4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costs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价格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jiàgé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3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price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竞争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jìngzhēng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277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compete against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方便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fāngbiàn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062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oﬀer convenience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好运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hǎoyùn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05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good luck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内馅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nèixiàn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93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ﬁlling (of pastries etc.)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当做</a:t>
            </a:r>
            <a:endParaRPr sz="14800" dirty="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dāngzuò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903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treat as, to serve as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喜饼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xǐbǐng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939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wedding-announcement pastries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喜爱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xǐ’ài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47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fond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茶点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chádiǎn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9391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snacks, dessert (served with tea)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商机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shāngjī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671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business opportunity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代表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dàibiǎo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98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represent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政府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zhèngfǔ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32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government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举办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jǔbàn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270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o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ganize, hold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订购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dìnggòu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551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orde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place an order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产值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chǎnzhí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76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production value, output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提高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tígāo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125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increase, to elevate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知名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zhīmíng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624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well known, renowned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出现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chūxiàn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95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appear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科技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kējì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97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technology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/>
              <a:t>(</a:t>
            </a:r>
            <a:r>
              <a:rPr spc="-3700" dirty="0"/>
              <a:t> </a:t>
            </a:r>
            <a:r>
              <a:rPr dirty="0"/>
              <a:t>台</a:t>
            </a:r>
            <a:r>
              <a:rPr spc="-3700" dirty="0"/>
              <a:t> </a:t>
            </a:r>
            <a:r>
              <a:rPr dirty="0"/>
              <a:t>)</a:t>
            </a:r>
            <a:r>
              <a:rPr spc="-3700" dirty="0"/>
              <a:t> </a:t>
            </a:r>
            <a:r>
              <a:rPr dirty="0"/>
              <a:t>斤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83299" y="5925017"/>
            <a:ext cx="21482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600 grams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3967923"/>
            <a:ext cx="8134350" cy="2016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77795">
              <a:lnSpc>
                <a:spcPct val="100000"/>
              </a:lnSpc>
              <a:tabLst>
                <a:tab pos="473392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(Tái)	jīn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ts val="3825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catt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 unit of measure in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aiwan, equivalent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叔叔</a:t>
            </a:r>
            <a:endParaRPr sz="14800" dirty="0">
              <a:latin typeface="標楷體"/>
              <a:cs typeface="標楷體"/>
            </a:endParaRPr>
          </a:p>
          <a:p>
            <a:pPr marR="24657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shúshu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318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uncle (father's younger brother)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口味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kǒuwèi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9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ﬂavor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结果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jiéguǒ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22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as a result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购买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gòumǎi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53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purchase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成立</a:t>
            </a:r>
            <a:endParaRPr sz="14800" dirty="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chénglì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944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establish, set up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改善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gǎishàn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638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improve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并且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bìngqiě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45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moreover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行销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xíngxiāo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37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market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团购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tuángòu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515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group buy (for cheaper prices)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店面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diànmiàn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1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storefront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全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100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(Det) entire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闽南语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Mǐnnányǔ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6970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Southern Min dialect, i.e.,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aiwanese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旺来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wànglái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buClr>
                <a:srgbClr val="231F20"/>
              </a:buClr>
              <a:tabLst>
                <a:tab pos="520700" algn="l"/>
              </a:tabLst>
            </a:pPr>
            <a:endParaRPr lang="en-US" altLang="zh-TW" sz="3200" dirty="0" smtClean="0">
              <a:solidFill>
                <a:srgbClr val="231F20"/>
              </a:solidFill>
              <a:latin typeface="標楷體"/>
              <a:cs typeface="標楷體"/>
            </a:endParaRPr>
          </a:p>
          <a:p>
            <a:pPr marL="12700">
              <a:buClr>
                <a:srgbClr val="231F20"/>
              </a:buClr>
              <a:tabLst>
                <a:tab pos="520700" algn="l"/>
              </a:tabLst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6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Southern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Min sound for pineapple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lit.</a:t>
            </a:r>
            <a:r>
              <a:rPr lang="en-US" altLang="zh-TW" sz="3200" dirty="0"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latin typeface="Times New Roman"/>
                <a:cs typeface="Times New Roman"/>
              </a:rPr>
              <a:t>“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abundance come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＂</a:t>
            </a:r>
            <a:endParaRPr lang="en-US" altLang="zh-TW" sz="3200" dirty="0" smtClean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东京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Dōngjīng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589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6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okyo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凤梨酥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361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fènglí	sū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725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pineapple shortcake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假日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jiàrì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107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holiday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第二位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939800" algn="l"/>
                <a:tab pos="18789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	èr	wèi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917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second (place)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凤梨农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361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fènglí	nóng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981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pineapple farmer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贩卖</a:t>
            </a:r>
            <a:endParaRPr sz="14800" dirty="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fànmài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738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sell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阿嬷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āmà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30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grandma, older woman (</a:t>
            </a:r>
            <a:r>
              <a:rPr sz="3200" spc="-229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aiwanese)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642</Words>
  <Application>Microsoft Office PowerPoint</Application>
  <PresentationFormat>如螢幕大小 (4:3)</PresentationFormat>
  <Paragraphs>287</Paragraphs>
  <Slides>71</Slides>
  <Notes>71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71</vt:i4>
      </vt:variant>
    </vt:vector>
  </HeadingPairs>
  <TitlesOfParts>
    <vt:vector size="77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</cp:revision>
  <dcterms:created xsi:type="dcterms:W3CDTF">2017-05-11T17:07:26Z</dcterms:created>
  <dcterms:modified xsi:type="dcterms:W3CDTF">2018-04-18T09:28:03Z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