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9" r:id="rId5"/>
    <p:sldId id="258" r:id="rId6"/>
    <p:sldId id="277" r:id="rId7"/>
    <p:sldId id="261" r:id="rId8"/>
    <p:sldId id="278"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6" r:id="rId23"/>
    <p:sldId id="27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12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1143000" y="1122363"/>
            <a:ext cx="6858000" cy="2387600"/>
          </a:xfrm>
        </p:spPr>
        <p:txBody>
          <a:bodyPr anchor="b"/>
          <a:lstStyle>
            <a:lvl1pPr algn="ctr">
              <a:defRPr sz="4500"/>
            </a:lvl1p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4/25/2018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57653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4/25/2018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28689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43675" y="365125"/>
            <a:ext cx="1971675" cy="5811838"/>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628650" y="365125"/>
            <a:ext cx="5800725" cy="5811838"/>
          </a:xfrm>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4/25/2018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0954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4/25/2018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33846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623888" y="1709739"/>
            <a:ext cx="7886700" cy="2852737"/>
          </a:xfrm>
        </p:spPr>
        <p:txBody>
          <a:bodyPr anchor="b"/>
          <a:lstStyle>
            <a:lvl1pPr>
              <a:defRPr sz="4500"/>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TW" altLang="en-US" smtClean="0"/>
              <a:t>編輯母片文字樣式</a:t>
            </a:r>
          </a:p>
        </p:txBody>
      </p:sp>
      <p:sp>
        <p:nvSpPr>
          <p:cNvPr id="4" name="日期版面配置區 3"/>
          <p:cNvSpPr>
            <a:spLocks noGrp="1"/>
          </p:cNvSpPr>
          <p:nvPr>
            <p:ph type="dt" sz="half" idx="10"/>
          </p:nvPr>
        </p:nvSpPr>
        <p:spPr/>
        <p:txBody>
          <a:bodyPr/>
          <a:lstStyle/>
          <a:p>
            <a:fld id="{1D8BD707-D9CF-40AE-B4C6-C98DA3205C09}" type="datetimeFigureOut">
              <a:rPr lang="en-US" smtClean="0"/>
              <a:pPr/>
              <a:t>4/25/2018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93663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628650" y="1825625"/>
            <a:ext cx="38862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29150" y="1825625"/>
            <a:ext cx="38862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1D8BD707-D9CF-40AE-B4C6-C98DA3205C09}" type="datetimeFigureOut">
              <a:rPr lang="en-US" smtClean="0"/>
              <a:pPr/>
              <a:t>4/25/2018</a:t>
            </a:fld>
            <a:endParaRPr lang="en-US"/>
          </a:p>
        </p:txBody>
      </p:sp>
      <p:sp>
        <p:nvSpPr>
          <p:cNvPr id="6" name="頁尾版面配置區 5"/>
          <p:cNvSpPr>
            <a:spLocks noGrp="1"/>
          </p:cNvSpPr>
          <p:nvPr>
            <p:ph type="ftr" sz="quarter" idx="11"/>
          </p:nvPr>
        </p:nvSpPr>
        <p:spPr/>
        <p:txBody>
          <a:bodyPr/>
          <a:lstStyle/>
          <a:p>
            <a:endParaRPr lang="en-US"/>
          </a:p>
        </p:txBody>
      </p:sp>
      <p:sp>
        <p:nvSpPr>
          <p:cNvPr id="7" name="投影片編號版面配置區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35284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29841" y="365126"/>
            <a:ext cx="7886700" cy="1325563"/>
          </a:xfrm>
        </p:spPr>
        <p:txBody>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smtClean="0"/>
              <a:t>編輯母片文字樣式</a:t>
            </a:r>
          </a:p>
        </p:txBody>
      </p:sp>
      <p:sp>
        <p:nvSpPr>
          <p:cNvPr id="4" name="內容版面配置區 3"/>
          <p:cNvSpPr>
            <a:spLocks noGrp="1"/>
          </p:cNvSpPr>
          <p:nvPr>
            <p:ph sz="half" idx="2"/>
          </p:nvPr>
        </p:nvSpPr>
        <p:spPr>
          <a:xfrm>
            <a:off x="629842" y="2505075"/>
            <a:ext cx="3868340"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smtClean="0"/>
              <a:t>編輯母片文字樣式</a:t>
            </a:r>
          </a:p>
        </p:txBody>
      </p:sp>
      <p:sp>
        <p:nvSpPr>
          <p:cNvPr id="6" name="內容版面配置區 5"/>
          <p:cNvSpPr>
            <a:spLocks noGrp="1"/>
          </p:cNvSpPr>
          <p:nvPr>
            <p:ph sz="quarter" idx="4"/>
          </p:nvPr>
        </p:nvSpPr>
        <p:spPr>
          <a:xfrm>
            <a:off x="4629150" y="2505075"/>
            <a:ext cx="3887391"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1D8BD707-D9CF-40AE-B4C6-C98DA3205C09}" type="datetimeFigureOut">
              <a:rPr lang="en-US" smtClean="0"/>
              <a:pPr/>
              <a:t>4/25/2018</a:t>
            </a:fld>
            <a:endParaRPr lang="en-US"/>
          </a:p>
        </p:txBody>
      </p:sp>
      <p:sp>
        <p:nvSpPr>
          <p:cNvPr id="8" name="頁尾版面配置區 7"/>
          <p:cNvSpPr>
            <a:spLocks noGrp="1"/>
          </p:cNvSpPr>
          <p:nvPr>
            <p:ph type="ftr" sz="quarter" idx="11"/>
          </p:nvPr>
        </p:nvSpPr>
        <p:spPr/>
        <p:txBody>
          <a:bodyPr/>
          <a:lstStyle/>
          <a:p>
            <a:endParaRPr lang="en-US"/>
          </a:p>
        </p:txBody>
      </p:sp>
      <p:sp>
        <p:nvSpPr>
          <p:cNvPr id="9" name="投影片編號版面配置區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81847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1D8BD707-D9CF-40AE-B4C6-C98DA3205C09}" type="datetimeFigureOut">
              <a:rPr lang="en-US" smtClean="0"/>
              <a:pPr/>
              <a:t>4/25/2018</a:t>
            </a:fld>
            <a:endParaRPr lang="en-US"/>
          </a:p>
        </p:txBody>
      </p:sp>
      <p:sp>
        <p:nvSpPr>
          <p:cNvPr id="4" name="頁尾版面配置區 3"/>
          <p:cNvSpPr>
            <a:spLocks noGrp="1"/>
          </p:cNvSpPr>
          <p:nvPr>
            <p:ph type="ftr" sz="quarter" idx="11"/>
          </p:nvPr>
        </p:nvSpPr>
        <p:spPr/>
        <p:txBody>
          <a:bodyPr/>
          <a:lstStyle/>
          <a:p>
            <a:endParaRPr lang="en-US"/>
          </a:p>
        </p:txBody>
      </p:sp>
      <p:sp>
        <p:nvSpPr>
          <p:cNvPr id="5" name="投影片編號版面配置區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70649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1D8BD707-D9CF-40AE-B4C6-C98DA3205C09}" type="datetimeFigureOut">
              <a:rPr lang="en-US" smtClean="0"/>
              <a:pPr/>
              <a:t>4/25/2018</a:t>
            </a:fld>
            <a:endParaRPr lang="en-US"/>
          </a:p>
        </p:txBody>
      </p:sp>
      <p:sp>
        <p:nvSpPr>
          <p:cNvPr id="3" name="頁尾版面配置區 2"/>
          <p:cNvSpPr>
            <a:spLocks noGrp="1"/>
          </p:cNvSpPr>
          <p:nvPr>
            <p:ph type="ftr" sz="quarter" idx="11"/>
          </p:nvPr>
        </p:nvSpPr>
        <p:spPr/>
        <p:txBody>
          <a:bodyPr/>
          <a:lstStyle/>
          <a:p>
            <a:endParaRPr lang="en-US"/>
          </a:p>
        </p:txBody>
      </p:sp>
      <p:sp>
        <p:nvSpPr>
          <p:cNvPr id="4" name="投影片編號版面配置區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41617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2400"/>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1D8BD707-D9CF-40AE-B4C6-C98DA3205C09}" type="datetimeFigureOut">
              <a:rPr lang="en-US" smtClean="0"/>
              <a:pPr/>
              <a:t>4/25/2018</a:t>
            </a:fld>
            <a:endParaRPr lang="en-US"/>
          </a:p>
        </p:txBody>
      </p:sp>
      <p:sp>
        <p:nvSpPr>
          <p:cNvPr id="6" name="頁尾版面配置區 5"/>
          <p:cNvSpPr>
            <a:spLocks noGrp="1"/>
          </p:cNvSpPr>
          <p:nvPr>
            <p:ph type="ftr" sz="quarter" idx="11"/>
          </p:nvPr>
        </p:nvSpPr>
        <p:spPr/>
        <p:txBody>
          <a:bodyPr/>
          <a:lstStyle/>
          <a:p>
            <a:endParaRPr lang="en-US"/>
          </a:p>
        </p:txBody>
      </p:sp>
      <p:sp>
        <p:nvSpPr>
          <p:cNvPr id="7" name="投影片編號版面配置區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47719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2400"/>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TW" altLang="en-US"/>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1D8BD707-D9CF-40AE-B4C6-C98DA3205C09}" type="datetimeFigureOut">
              <a:rPr lang="en-US" smtClean="0"/>
              <a:pPr/>
              <a:t>4/25/2018</a:t>
            </a:fld>
            <a:endParaRPr lang="en-US"/>
          </a:p>
        </p:txBody>
      </p:sp>
      <p:sp>
        <p:nvSpPr>
          <p:cNvPr id="6" name="頁尾版面配置區 5"/>
          <p:cNvSpPr>
            <a:spLocks noGrp="1"/>
          </p:cNvSpPr>
          <p:nvPr>
            <p:ph type="ftr" sz="quarter" idx="11"/>
          </p:nvPr>
        </p:nvSpPr>
        <p:spPr/>
        <p:txBody>
          <a:bodyPr/>
          <a:lstStyle/>
          <a:p>
            <a:endParaRPr lang="en-US"/>
          </a:p>
        </p:txBody>
      </p:sp>
      <p:sp>
        <p:nvSpPr>
          <p:cNvPr id="7" name="投影片編號版面配置區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9048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D8BD707-D9CF-40AE-B4C6-C98DA3205C09}" type="datetimeFigureOut">
              <a:rPr lang="en-US" smtClean="0"/>
              <a:pPr/>
              <a:t>4/25/2018</a:t>
            </a:fld>
            <a:endParaRPr lang="en-US"/>
          </a:p>
        </p:txBody>
      </p:sp>
      <p:sp>
        <p:nvSpPr>
          <p:cNvPr id="5" name="頁尾版面配置區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投影片編號版面配置區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4496509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TW"/>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extBox 1"/>
          <p:cNvSpPr txBox="1"/>
          <p:nvPr/>
        </p:nvSpPr>
        <p:spPr>
          <a:xfrm>
            <a:off x="965200" y="4978400"/>
            <a:ext cx="469900" cy="1193800"/>
          </a:xfrm>
          <a:prstGeom prst="rect">
            <a:avLst/>
          </a:prstGeom>
          <a:noFill/>
        </p:spPr>
        <p:txBody>
          <a:bodyPr wrap="none" lIns="0" tIns="0" rIns="0" rtlCol="0">
            <a:spAutoFit/>
          </a:bodyPr>
          <a:lstStyle/>
          <a:p>
            <a:pPr>
              <a:lnSpc>
                <a:spcPts val="9400"/>
              </a:lnSpc>
              <a:tabLst/>
            </a:pPr>
            <a:r>
              <a:rPr lang="en-US" altLang="zh-CN" sz="5815" b="1" i="1" dirty="0" smtClean="0">
                <a:solidFill>
                  <a:srgbClr val="FFFFFF"/>
                </a:solidFill>
                <a:latin typeface="Yu Gothic UI Semibold" pitchFamily="18" charset="0"/>
                <a:cs typeface="Yu Gothic UI Semibold" pitchFamily="18" charset="0"/>
              </a:rPr>
              <a:t>3</a:t>
            </a:r>
          </a:p>
        </p:txBody>
      </p:sp>
      <p:sp>
        <p:nvSpPr>
          <p:cNvPr id="3" name="TextBox 1"/>
          <p:cNvSpPr txBox="1"/>
          <p:nvPr/>
        </p:nvSpPr>
        <p:spPr>
          <a:xfrm>
            <a:off x="2095500" y="2413000"/>
            <a:ext cx="3609643" cy="1738938"/>
          </a:xfrm>
          <a:prstGeom prst="rect">
            <a:avLst/>
          </a:prstGeom>
          <a:noFill/>
        </p:spPr>
        <p:txBody>
          <a:bodyPr wrap="none" lIns="0" tIns="0" rIns="0" rtlCol="0">
            <a:spAutoFit/>
          </a:bodyPr>
          <a:lstStyle/>
          <a:p>
            <a:pPr>
              <a:lnSpc>
                <a:spcPts val="3000"/>
              </a:lnSpc>
              <a:tabLst/>
            </a:pPr>
            <a:r>
              <a:rPr lang="en-US" altLang="zh-CN" sz="3000" dirty="0" err="1" smtClean="0">
                <a:solidFill>
                  <a:srgbClr val="C95106"/>
                </a:solidFill>
                <a:latin typeface="標楷體" panose="03000509000000000000" pitchFamily="65" charset="-120"/>
                <a:ea typeface="標楷體" panose="03000509000000000000" pitchFamily="65" charset="-120"/>
                <a:cs typeface="標楷體" pitchFamily="18" charset="0"/>
              </a:rPr>
              <a:t>第五课</a:t>
            </a:r>
            <a:endParaRPr lang="en-US" altLang="zh-CN" sz="3000" dirty="0" smtClean="0">
              <a:solidFill>
                <a:srgbClr val="C95106"/>
              </a:solidFill>
              <a:latin typeface="標楷體" panose="03000509000000000000" pitchFamily="65" charset="-120"/>
              <a:ea typeface="標楷體" panose="03000509000000000000" pitchFamily="65" charset="-120"/>
              <a:cs typeface="標楷體" pitchFamily="18" charset="0"/>
            </a:endParaRPr>
          </a:p>
          <a:p>
            <a:pPr>
              <a:lnSpc>
                <a:spcPts val="1000"/>
              </a:lnSpc>
            </a:pPr>
            <a:endParaRPr lang="en-US" altLang="zh-CN" dirty="0" smtClean="0">
              <a:latin typeface="標楷體" panose="03000509000000000000" pitchFamily="65" charset="-120"/>
              <a:ea typeface="標楷體" panose="03000509000000000000" pitchFamily="65" charset="-120"/>
            </a:endParaRPr>
          </a:p>
          <a:p>
            <a:pPr>
              <a:lnSpc>
                <a:spcPts val="1000"/>
              </a:lnSpc>
            </a:pPr>
            <a:endParaRPr lang="en-US" altLang="zh-CN" dirty="0" smtClean="0">
              <a:latin typeface="標楷體" panose="03000509000000000000" pitchFamily="65" charset="-120"/>
              <a:ea typeface="標楷體" panose="03000509000000000000" pitchFamily="65" charset="-120"/>
            </a:endParaRPr>
          </a:p>
          <a:p>
            <a:pPr>
              <a:lnSpc>
                <a:spcPts val="3700"/>
              </a:lnSpc>
              <a:tabLst/>
            </a:pPr>
            <a:r>
              <a:rPr lang="en-US" altLang="zh-CN" sz="3600" dirty="0" err="1" smtClean="0">
                <a:solidFill>
                  <a:srgbClr val="231F20"/>
                </a:solidFill>
                <a:latin typeface="標楷體" panose="03000509000000000000" pitchFamily="65" charset="-120"/>
                <a:ea typeface="標楷體" panose="03000509000000000000" pitchFamily="65" charset="-120"/>
                <a:cs typeface="標楷體" pitchFamily="18" charset="0"/>
              </a:rPr>
              <a:t>现在流行什么</a:t>
            </a:r>
            <a:r>
              <a:rPr lang="en-US" altLang="zh-CN" sz="3600" dirty="0" smtClean="0">
                <a:solidFill>
                  <a:srgbClr val="231F20"/>
                </a:solidFill>
                <a:latin typeface="標楷體" panose="03000509000000000000" pitchFamily="65" charset="-120"/>
                <a:ea typeface="標楷體" panose="03000509000000000000" pitchFamily="65" charset="-120"/>
                <a:cs typeface="標楷體" pitchFamily="18" charset="0"/>
              </a:rPr>
              <a:t>？</a:t>
            </a:r>
          </a:p>
          <a:p>
            <a:pPr>
              <a:lnSpc>
                <a:spcPts val="1000"/>
              </a:lnSpc>
            </a:pPr>
            <a:endParaRPr lang="en-US" altLang="zh-CN" dirty="0" smtClean="0"/>
          </a:p>
          <a:p>
            <a:pPr>
              <a:lnSpc>
                <a:spcPts val="3500"/>
              </a:lnSpc>
              <a:tabLst/>
            </a:pPr>
            <a:r>
              <a:rPr lang="en-US" altLang="zh-CN" sz="2400" b="1" dirty="0" smtClean="0">
                <a:solidFill>
                  <a:srgbClr val="E88407"/>
                </a:solidFill>
                <a:latin typeface="Times New Roman" pitchFamily="18" charset="0"/>
                <a:cs typeface="Times New Roman" pitchFamily="18" charset="0"/>
              </a:rPr>
              <a:t>What</a:t>
            </a:r>
            <a:r>
              <a:rPr lang="en-US" altLang="zh-CN" sz="2400" dirty="0" smtClean="0">
                <a:latin typeface="Times New Roman" pitchFamily="18" charset="0"/>
                <a:cs typeface="Times New Roman" pitchFamily="18" charset="0"/>
              </a:rPr>
              <a:t> </a:t>
            </a:r>
            <a:r>
              <a:rPr lang="en-US" altLang="zh-CN" sz="2400" b="1" dirty="0" smtClean="0">
                <a:solidFill>
                  <a:srgbClr val="E88407"/>
                </a:solidFill>
                <a:latin typeface="Times New Roman" pitchFamily="18" charset="0"/>
                <a:cs typeface="Times New Roman" pitchFamily="18" charset="0"/>
              </a:rPr>
              <a:t>Are</a:t>
            </a:r>
            <a:r>
              <a:rPr lang="en-US" altLang="zh-CN" sz="2400" dirty="0" smtClean="0">
                <a:latin typeface="Times New Roman" pitchFamily="18" charset="0"/>
                <a:cs typeface="Times New Roman" pitchFamily="18" charset="0"/>
              </a:rPr>
              <a:t> </a:t>
            </a:r>
            <a:r>
              <a:rPr lang="en-US" altLang="zh-CN" sz="2400" b="1" dirty="0" smtClean="0">
                <a:solidFill>
                  <a:srgbClr val="E88407"/>
                </a:solidFill>
                <a:latin typeface="Times New Roman" pitchFamily="18" charset="0"/>
                <a:cs typeface="Times New Roman" pitchFamily="18" charset="0"/>
              </a:rPr>
              <a:t>the</a:t>
            </a:r>
            <a:r>
              <a:rPr lang="en-US" altLang="zh-CN" sz="2400" dirty="0" smtClean="0">
                <a:latin typeface="Times New Roman" pitchFamily="18" charset="0"/>
                <a:cs typeface="Times New Roman" pitchFamily="18" charset="0"/>
              </a:rPr>
              <a:t> </a:t>
            </a:r>
            <a:r>
              <a:rPr lang="en-US" altLang="zh-CN" sz="2400" b="1" dirty="0" smtClean="0">
                <a:solidFill>
                  <a:srgbClr val="E88407"/>
                </a:solidFill>
                <a:latin typeface="Times New Roman" pitchFamily="18" charset="0"/>
                <a:cs typeface="Times New Roman" pitchFamily="18" charset="0"/>
              </a:rPr>
              <a:t>Trends</a:t>
            </a:r>
            <a:r>
              <a:rPr lang="en-US" altLang="zh-CN" sz="2400" dirty="0" smtClean="0">
                <a:latin typeface="Times New Roman" pitchFamily="18" charset="0"/>
                <a:cs typeface="Times New Roman" pitchFamily="18" charset="0"/>
              </a:rPr>
              <a:t> </a:t>
            </a:r>
            <a:r>
              <a:rPr lang="en-US" altLang="zh-CN" sz="2400" b="1" dirty="0" smtClean="0">
                <a:solidFill>
                  <a:srgbClr val="E88407"/>
                </a:solidFill>
                <a:latin typeface="Times New Roman" pitchFamily="18" charset="0"/>
                <a:cs typeface="Times New Roman" pitchFamily="18" charset="0"/>
              </a:rPr>
              <a:t>Now?</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III.	</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不如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not as good as</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zh-TW" altLang="zh-TW"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这件衣服的品质不如那件的好。</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这家火锅店的海鲜不如那家的新鲜。</a:t>
            </a:r>
            <a:endParaRPr lang="en-US" altLang="zh-TW" sz="3200" dirty="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搭捷运得转两趟车，不如坐公车方便。</a:t>
            </a:r>
            <a:endParaRPr lang="en-US" altLang="zh-TW" sz="3200" dirty="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考试以前才熬夜念书，不如平常就做好准</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备。</a:t>
            </a:r>
            <a:endParaRPr lang="en-US" altLang="zh-TW" sz="3200" dirty="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太阳这么大，躺在沙滩上，不如回房间看</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电视舒服</a:t>
            </a:r>
            <a:r>
              <a:rPr lang="zh-TW" altLang="zh-TW" sz="3200" dirty="0">
                <a:latin typeface="標楷體" panose="03000509000000000000" pitchFamily="65" charset="-120"/>
                <a:ea typeface="標楷體" panose="03000509000000000000" pitchFamily="65" charset="-120"/>
              </a:rPr>
              <a:t>。</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2957192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III.	</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不如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not as good as</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a:latin typeface="Times New Roman" panose="02020603050405020304" pitchFamily="18" charset="0"/>
                <a:cs typeface="Times New Roman" panose="02020603050405020304" pitchFamily="18" charset="0"/>
              </a:rPr>
              <a:t>Usage</a:t>
            </a:r>
            <a:r>
              <a:rPr lang="en-US" altLang="zh-TW" sz="3200" b="1" dirty="0" smtClean="0">
                <a:latin typeface="Times New Roman" panose="02020603050405020304" pitchFamily="18" charset="0"/>
                <a:cs typeface="Times New Roman" panose="02020603050405020304" pitchFamily="18" charset="0"/>
              </a:rPr>
              <a:t>:</a:t>
            </a:r>
          </a:p>
          <a:p>
            <a:pPr marL="514350" indent="-514350">
              <a:buFont typeface="+mj-lt"/>
              <a:buAutoNum type="arabicPeriod" startAt="2"/>
            </a:pPr>
            <a:r>
              <a:rPr lang="en-US" altLang="zh-TW" sz="3200" dirty="0">
                <a:latin typeface="Times New Roman" panose="02020603050405020304" pitchFamily="18" charset="0"/>
                <a:cs typeface="Times New Roman" panose="02020603050405020304" pitchFamily="18" charset="0"/>
              </a:rPr>
              <a:t>If the context of a sentence using a state verb is clear, then the state verb can be omitted. For example</a:t>
            </a:r>
            <a:r>
              <a:rPr lang="en-US" altLang="zh-TW" sz="3200" dirty="0" smtClean="0">
                <a:latin typeface="Times New Roman" panose="02020603050405020304" pitchFamily="18" charset="0"/>
                <a:cs typeface="Times New Roman" panose="02020603050405020304" pitchFamily="18" charset="0"/>
              </a:rPr>
              <a:t>:</a:t>
            </a:r>
          </a:p>
          <a:p>
            <a:pPr marL="0" indent="0">
              <a:buNone/>
            </a:pP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：我的手机坏了。你知道哪里可以修理吗？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B</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zh-TW" sz="3200" dirty="0" smtClean="0">
                <a:latin typeface="標楷體" panose="03000509000000000000" pitchFamily="65" charset="-120"/>
                <a:ea typeface="標楷體" panose="03000509000000000000" pitchFamily="65" charset="-120"/>
              </a:rPr>
              <a:t>你的手机已经那么旧了。修理不如买一</a:t>
            </a:r>
            <a:r>
              <a:rPr lang="zh-TW" altLang="en-US" sz="3200" dirty="0" smtClean="0">
                <a:latin typeface="標楷體" panose="03000509000000000000" pitchFamily="65" charset="-120"/>
                <a:ea typeface="標楷體" panose="03000509000000000000" pitchFamily="65" charset="-120"/>
              </a:rPr>
              <a:t> </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支</a:t>
            </a:r>
            <a:r>
              <a:rPr lang="zh-TW" altLang="zh-TW" sz="3200" dirty="0">
                <a:latin typeface="標楷體" panose="03000509000000000000" pitchFamily="65" charset="-120"/>
                <a:ea typeface="標楷體" panose="03000509000000000000" pitchFamily="65" charset="-120"/>
              </a:rPr>
              <a:t>新的（好）。</a:t>
            </a:r>
            <a:endParaRPr lang="en-US" altLang="zh-TW" sz="3200" dirty="0" smtClean="0">
              <a:latin typeface="標楷體" panose="03000509000000000000" pitchFamily="65" charset="-12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1604243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III.	</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不如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not as good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as</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lnSpcReduction="10000"/>
          </a:bodyPr>
          <a:lstStyle/>
          <a:p>
            <a:pPr marL="514350" indent="-514350">
              <a:buFont typeface="+mj-lt"/>
              <a:buAutoNum type="arabicPeriod" startAt="3"/>
            </a:pPr>
            <a:r>
              <a:rPr lang="zh-TW" altLang="en-US" sz="3200" dirty="0" smtClean="0">
                <a:latin typeface="標楷體" panose="03000509000000000000" pitchFamily="65" charset="-120"/>
                <a:ea typeface="標楷體" panose="03000509000000000000" pitchFamily="65" charset="-120"/>
                <a:cs typeface="Times New Roman" panose="02020603050405020304" pitchFamily="18" charset="0"/>
              </a:rPr>
              <a:t>不如</a:t>
            </a:r>
            <a:r>
              <a:rPr lang="zh-TW" altLang="en-US" sz="3200" dirty="0" smtClean="0">
                <a:latin typeface="Times New Roman" panose="02020603050405020304" pitchFamily="18" charset="0"/>
                <a:cs typeface="Times New Roman" panose="02020603050405020304" pitchFamily="18" charset="0"/>
              </a:rPr>
              <a:t> </a:t>
            </a:r>
            <a:r>
              <a:rPr lang="en-US" altLang="zh-TW" sz="3200" dirty="0">
                <a:latin typeface="Times New Roman" panose="02020603050405020304" pitchFamily="18" charset="0"/>
                <a:cs typeface="Times New Roman" panose="02020603050405020304" pitchFamily="18" charset="0"/>
              </a:rPr>
              <a:t>and </a:t>
            </a:r>
            <a:r>
              <a:rPr lang="zh-TW" altLang="en-US" sz="3200" dirty="0" smtClean="0">
                <a:latin typeface="標楷體" panose="03000509000000000000" pitchFamily="65" charset="-120"/>
                <a:ea typeface="標楷體" panose="03000509000000000000" pitchFamily="65" charset="-120"/>
                <a:cs typeface="Times New Roman" panose="02020603050405020304" pitchFamily="18" charset="0"/>
              </a:rPr>
              <a:t>没有</a:t>
            </a:r>
            <a:r>
              <a:rPr lang="en-US" altLang="zh-TW" sz="3200" dirty="0" smtClean="0">
                <a:latin typeface="標楷體" panose="03000509000000000000" pitchFamily="65" charset="-120"/>
                <a:ea typeface="標楷體" panose="03000509000000000000" pitchFamily="65" charset="-120"/>
                <a:cs typeface="Times New Roman" panose="02020603050405020304" pitchFamily="18" charset="0"/>
              </a:rPr>
              <a:t>…</a:t>
            </a:r>
            <a:r>
              <a:rPr lang="zh-TW" altLang="en-US" sz="3200" dirty="0" smtClean="0">
                <a:latin typeface="標楷體" panose="03000509000000000000" pitchFamily="65" charset="-120"/>
                <a:ea typeface="標楷體" panose="03000509000000000000" pitchFamily="65" charset="-120"/>
                <a:cs typeface="Times New Roman" panose="02020603050405020304" pitchFamily="18" charset="0"/>
              </a:rPr>
              <a:t>那么</a:t>
            </a:r>
            <a:r>
              <a:rPr lang="en-US" altLang="zh-TW" sz="3200" dirty="0" smtClean="0">
                <a:latin typeface="標楷體" panose="03000509000000000000" pitchFamily="65" charset="-12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cs typeface="Times New Roman" panose="02020603050405020304" pitchFamily="18" charset="0"/>
              </a:rPr>
              <a:t>are similar, but there are differences</a:t>
            </a:r>
            <a:r>
              <a:rPr lang="en-US" altLang="zh-TW" sz="3200" dirty="0" smtClean="0">
                <a:latin typeface="Times New Roman" panose="02020603050405020304" pitchFamily="18" charset="0"/>
                <a:cs typeface="Times New Roman" panose="02020603050405020304" pitchFamily="18" charset="0"/>
              </a:rPr>
              <a:t>:</a:t>
            </a:r>
          </a:p>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(1)</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不如</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is frequently used in literary Chinese.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没有</a:t>
            </a:r>
            <a:r>
              <a:rPr lang="en-US" altLang="zh-TW" sz="3200" dirty="0" smtClean="0">
                <a:latin typeface="標楷體" panose="03000509000000000000" pitchFamily="65" charset="-120"/>
                <a:ea typeface="標楷體" panose="03000509000000000000" pitchFamily="65" charset="-120"/>
                <a:cs typeface="Times New Roman" panose="02020603050405020304" pitchFamily="18" charset="0"/>
              </a:rPr>
              <a:t>…</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那么</a:t>
            </a:r>
            <a:r>
              <a:rPr lang="en-US" altLang="zh-TW" sz="3200" dirty="0" smtClean="0">
                <a:latin typeface="標楷體" panose="03000509000000000000" pitchFamily="65" charset="-120"/>
                <a:ea typeface="標楷體" panose="03000509000000000000" pitchFamily="65" charset="-120"/>
                <a:cs typeface="Times New Roman" panose="02020603050405020304" pitchFamily="18" charset="0"/>
              </a:rPr>
              <a:t>…</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is more colloquial.</a:t>
            </a:r>
          </a:p>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(2)</a:t>
            </a:r>
            <a:r>
              <a:rPr lang="en-US" altLang="zh-TW" dirty="0"/>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The state verb at the end of a sentence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using </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不如</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can be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omitted</a:t>
            </a:r>
          </a:p>
          <a:p>
            <a:pPr marL="0" indent="0">
              <a:buNone/>
            </a:pP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E.g</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坐巴士不如坐高铁（快）</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But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you cannot say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坐巴士没有坐高铁那</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么。</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5740233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Urgent </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Conditional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with</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再不</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就</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了</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zh-TW" altLang="zh-TW"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已经四个月没下雨了。再不下雨，我们就</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没水</a:t>
            </a:r>
            <a:r>
              <a:rPr lang="zh-TW" altLang="zh-TW" sz="3200" dirty="0">
                <a:latin typeface="標楷體" panose="03000509000000000000" pitchFamily="65" charset="-120"/>
                <a:ea typeface="標楷體" panose="03000509000000000000" pitchFamily="65" charset="-120"/>
              </a:rPr>
              <a:t>喝了。</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天气这么潮湿，再不买除湿机，衣服就要</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发霉了</a:t>
            </a:r>
            <a:r>
              <a:rPr lang="zh-TW" altLang="zh-TW" sz="3200" dirty="0">
                <a:latin typeface="標楷體" panose="03000509000000000000" pitchFamily="65" charset="-120"/>
                <a:ea typeface="標楷體" panose="03000509000000000000" pitchFamily="65" charset="-120"/>
              </a:rPr>
              <a:t>。</a:t>
            </a:r>
            <a:endParaRPr lang="en-US" altLang="zh-TW" sz="3200" dirty="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五月天演唱会很热门。今天再不订票，就</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订不</a:t>
            </a:r>
            <a:r>
              <a:rPr lang="zh-TW" altLang="zh-TW" sz="3200" dirty="0">
                <a:latin typeface="標楷體" panose="03000509000000000000" pitchFamily="65" charset="-120"/>
                <a:ea typeface="標楷體" panose="03000509000000000000" pitchFamily="65" charset="-120"/>
              </a:rPr>
              <a:t>到了。</a:t>
            </a:r>
            <a:endParaRPr lang="en-US" altLang="zh-TW"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7166747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Urgent </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Conditional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with</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再不</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就</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了</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上次考试我只有</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60</a:t>
            </a:r>
            <a:r>
              <a:rPr lang="zh-TW" altLang="zh-TW" sz="3200" dirty="0">
                <a:latin typeface="標楷體" panose="03000509000000000000" pitchFamily="65" charset="-120"/>
                <a:ea typeface="標楷體" panose="03000509000000000000" pitchFamily="65" charset="-120"/>
              </a:rPr>
              <a:t>分。再不用功，</a:t>
            </a:r>
            <a:r>
              <a:rPr lang="zh-TW" altLang="zh-TW" sz="3200" dirty="0" smtClean="0">
                <a:latin typeface="標楷體" panose="03000509000000000000" pitchFamily="65" charset="-120"/>
                <a:ea typeface="標楷體" panose="03000509000000000000" pitchFamily="65" charset="-120"/>
              </a:rPr>
              <a:t>恐怕会</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被当。</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发生什么事了？你快说。你再不说清楚，</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我就要生气了。</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8095431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Urgent </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Conditional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with</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再不</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就</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了</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a:latin typeface="Times New Roman" panose="02020603050405020304" pitchFamily="18" charset="0"/>
                <a:cs typeface="Times New Roman" panose="02020603050405020304" pitchFamily="18" charset="0"/>
              </a:rPr>
              <a:t>Usage:</a:t>
            </a:r>
            <a:endParaRPr lang="en-US" altLang="zh-TW" sz="3200" b="1" dirty="0" smtClean="0">
              <a:latin typeface="Times New Roman" panose="02020603050405020304" pitchFamily="18" charset="0"/>
              <a:cs typeface="Times New Roman" panose="02020603050405020304" pitchFamily="18" charset="0"/>
            </a:endParaRPr>
          </a:p>
          <a:p>
            <a:pPr marL="0" indent="0">
              <a:buNone/>
            </a:pPr>
            <a:r>
              <a:rPr lang="zh-TW" altLang="zh-TW"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他已经发烧好几天了。要是再不去看医生、</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吃药，恐怕会越来越严重。</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知道这些传统风俗的人已经越来越少了。</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要是我们再不重视，恐怕以后就没有人</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能</a:t>
            </a:r>
            <a:r>
              <a:rPr lang="zh-TW" altLang="zh-TW" sz="3200" dirty="0">
                <a:latin typeface="標楷體" panose="03000509000000000000" pitchFamily="65" charset="-120"/>
                <a:ea typeface="標楷體" panose="03000509000000000000" pitchFamily="65" charset="-120"/>
              </a:rPr>
              <a:t>懂了。</a:t>
            </a:r>
            <a:endParaRPr lang="en-US" altLang="zh-TW"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6654564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Verb Particle</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掉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separated from</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zh-TW" altLang="zh-TW"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厨房里的垃圾，我拿出去丢掉了。</a:t>
            </a:r>
            <a:r>
              <a:rPr lang="en-US" altLang="zh-TW" sz="3200" dirty="0" smtClean="0">
                <a:latin typeface="Times New Roman" panose="02020603050405020304" pitchFamily="18" charset="0"/>
                <a:cs typeface="Times New Roman" panose="02020603050405020304" pitchFamily="18" charset="0"/>
              </a:rPr>
              <a:t>(</a:t>
            </a:r>
            <a:r>
              <a:rPr lang="en-US" altLang="zh-TW" sz="3200" dirty="0">
                <a:latin typeface="Times New Roman" panose="02020603050405020304" pitchFamily="18" charset="0"/>
                <a:cs typeface="Times New Roman" panose="02020603050405020304" pitchFamily="18" charset="0"/>
              </a:rPr>
              <a:t>away</a:t>
            </a:r>
            <a:r>
              <a:rPr lang="en-US" altLang="zh-TW" sz="3200" dirty="0" smtClean="0">
                <a:latin typeface="Times New Roman" panose="02020603050405020304" pitchFamily="18" charset="0"/>
                <a:cs typeface="Times New Roman" panose="02020603050405020304" pitchFamily="18" charset="0"/>
              </a:rPr>
              <a:t>)</a:t>
            </a: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谁把我的咖啡喝掉了？</a:t>
            </a:r>
            <a:r>
              <a:rPr lang="en-US" altLang="zh-TW" sz="3200" dirty="0" smtClean="0">
                <a:latin typeface="Times New Roman" panose="02020603050405020304" pitchFamily="18" charset="0"/>
                <a:cs typeface="Times New Roman" panose="02020603050405020304" pitchFamily="18" charset="0"/>
              </a:rPr>
              <a:t>(</a:t>
            </a:r>
            <a:r>
              <a:rPr lang="en-US" altLang="zh-TW" sz="3200" dirty="0">
                <a:latin typeface="Times New Roman" panose="02020603050405020304" pitchFamily="18" charset="0"/>
                <a:cs typeface="Times New Roman" panose="02020603050405020304" pitchFamily="18" charset="0"/>
              </a:rPr>
              <a:t>up and gone)</a:t>
            </a: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他每次一走进房间，就把鞋子踢掉。</a:t>
            </a:r>
            <a:r>
              <a:rPr lang="en-US" altLang="zh-TW" sz="3200" dirty="0">
                <a:latin typeface="Times New Roman" panose="02020603050405020304" pitchFamily="18" charset="0"/>
                <a:cs typeface="Times New Roman" panose="02020603050405020304" pitchFamily="18" charset="0"/>
              </a:rPr>
              <a:t>(off)</a:t>
            </a:r>
            <a:endParaRPr lang="en-US" altLang="zh-TW" sz="3200" dirty="0">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r>
              <a:rPr lang="en-US" altLang="zh-TW" sz="3200" dirty="0" smtClean="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桌子上的茶，我还没喝呢，他怎么拿去倒</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掉</a:t>
            </a:r>
            <a:r>
              <a:rPr lang="zh-TW" altLang="zh-TW" sz="3200" dirty="0">
                <a:latin typeface="標楷體" panose="03000509000000000000" pitchFamily="65" charset="-120"/>
                <a:ea typeface="標楷體" panose="03000509000000000000" pitchFamily="65" charset="-120"/>
              </a:rPr>
              <a:t>了？</a:t>
            </a:r>
            <a:r>
              <a:rPr lang="en-US" altLang="zh-TW" sz="3200" dirty="0">
                <a:latin typeface="Times New Roman" panose="02020603050405020304" pitchFamily="18" charset="0"/>
                <a:cs typeface="Times New Roman" panose="02020603050405020304" pitchFamily="18" charset="0"/>
              </a:rPr>
              <a:t>(out and away)</a:t>
            </a:r>
            <a:endParaRPr lang="en-US" altLang="zh-TW" sz="3200" dirty="0">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r>
              <a:rPr lang="en-US" altLang="zh-TW" sz="3200" dirty="0" smtClean="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他上个月把旧车卖掉，买了新车。</a:t>
            </a:r>
            <a:r>
              <a:rPr lang="en-US" altLang="zh-TW" sz="3200" dirty="0" smtClean="0">
                <a:latin typeface="Times New Roman" panose="02020603050405020304" pitchFamily="18" charset="0"/>
                <a:cs typeface="Times New Roman" panose="02020603050405020304" pitchFamily="18" charset="0"/>
              </a:rPr>
              <a:t>(</a:t>
            </a:r>
            <a:r>
              <a:rPr lang="en-US" altLang="zh-TW" sz="3200" dirty="0">
                <a:latin typeface="Times New Roman" panose="02020603050405020304" pitchFamily="18" charset="0"/>
                <a:cs typeface="Times New Roman" panose="02020603050405020304" pitchFamily="18" charset="0"/>
              </a:rPr>
              <a:t>off)</a:t>
            </a:r>
          </a:p>
        </p:txBody>
      </p:sp>
    </p:spTree>
    <p:extLst>
      <p:ext uri="{BB962C8B-B14F-4D97-AF65-F5344CB8AC3E}">
        <p14:creationId xmlns:p14="http://schemas.microsoft.com/office/powerpoint/2010/main" val="1429656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居然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one’s surprise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457200" lvl="0" indent="-457200">
              <a:buFont typeface="+mj-lt"/>
              <a:buAutoNum type="alphaUcPeriod"/>
            </a:pP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今天气温只有十度，可是罗珊蒂没穿外套。</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lvl="0" indent="0">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 plain and factual statement.</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514350" indent="-514350">
              <a:buFont typeface="+mj-lt"/>
              <a:buAutoNum type="alphaUcPeriod" startAt="2"/>
            </a:pP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今天气温只有十度，可是罗珊蒂居然没穿外套。</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An unexpected exception to a rule.</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b="1" dirty="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41184738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居然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one’s surprise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zh-TW"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他是韩国人，居然不吃辣。</a:t>
            </a:r>
            <a:endParaRPr lang="en-US" altLang="zh-TW" sz="3200" dirty="0" smtClean="0">
              <a:latin typeface="標楷體" panose="03000509000000000000" pitchFamily="65" charset="-120"/>
              <a:ea typeface="標楷體" panose="03000509000000000000" pitchFamily="65" charset="-120"/>
              <a:cs typeface="Times New Roman" panose="02020603050405020304" pitchFamily="18" charset="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语言中心主任约他今天早上面谈，他居然</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忘</a:t>
            </a:r>
            <a:r>
              <a:rPr lang="zh-TW" altLang="zh-TW" sz="3200" dirty="0">
                <a:latin typeface="標楷體" panose="03000509000000000000" pitchFamily="65" charset="-120"/>
                <a:ea typeface="標楷體" panose="03000509000000000000" pitchFamily="65" charset="-120"/>
              </a:rPr>
              <a:t>了。</a:t>
            </a:r>
            <a:endParaRPr lang="en-US" altLang="zh-TW" sz="3200" dirty="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我们看电影的时候，大家都感动得哭</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en-US" altLang="zh-TW" sz="3200" dirty="0" err="1">
                <a:latin typeface="Times New Roman" panose="02020603050405020304" pitchFamily="18" charset="0"/>
                <a:ea typeface="標楷體" panose="03000509000000000000" pitchFamily="65" charset="-120"/>
                <a:cs typeface="Times New Roman" panose="02020603050405020304" pitchFamily="18" charset="0"/>
              </a:rPr>
              <a:t>kū</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cry)</a:t>
            </a:r>
            <a:r>
              <a:rPr lang="zh-TW" altLang="zh-TW" sz="3200" dirty="0" smtClean="0">
                <a:latin typeface="標楷體" panose="03000509000000000000" pitchFamily="65" charset="-120"/>
                <a:ea typeface="標楷體" panose="03000509000000000000" pitchFamily="65" charset="-120"/>
              </a:rPr>
              <a:t>了，只有他居然睡着了。</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dirty="0" smtClean="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安德思收到帐单的时候才发现，吃到饱居</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然只是网路，不包括打电话。</a:t>
            </a:r>
            <a:endParaRPr lang="en-US" altLang="zh-TW"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6727178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居然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one’s surprise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dirty="0" smtClean="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他好不容易才找到一件品质不错、价钱合</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适的外套，居然不买了。</a:t>
            </a:r>
            <a:endParaRPr lang="en-US" altLang="zh-TW" sz="3200" dirty="0">
              <a:latin typeface="標楷體" panose="03000509000000000000" pitchFamily="65" charset="-12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27529115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 Verb Plus Complement V +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满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crowded with</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zh-TW" altLang="zh-TW"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街道的两边盖满了新的大楼。</a:t>
            </a:r>
            <a:endPar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101</a:t>
            </a:r>
            <a:r>
              <a:rPr lang="zh-TW" altLang="zh-TW" sz="3200" dirty="0" smtClean="0">
                <a:latin typeface="標楷體" panose="03000509000000000000" pitchFamily="65" charset="-120"/>
                <a:ea typeface="標楷體" panose="03000509000000000000" pitchFamily="65" charset="-120"/>
              </a:rPr>
              <a:t>大楼前面挤满了看跨年烟火的年轻人。</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客厅墙上挂满了他去花莲拍的照片。</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不到八点，教室里就坐满了学生。</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这个袋子里怎么塞满了垃圾？</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9481744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VII</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Concession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既然</a:t>
            </a:r>
            <a:r>
              <a:rPr lang="en-US" altLang="zh-TW" sz="3200" b="1" dirty="0">
                <a:solidFill>
                  <a:schemeClr val="accent2">
                    <a:lumMod val="75000"/>
                  </a:schemeClr>
                </a:solidFill>
                <a:latin typeface="標楷體" panose="03000509000000000000" pitchFamily="65" charset="-12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標楷體" panose="03000509000000000000" pitchFamily="65" charset="-120"/>
                <a:ea typeface="標楷體" panose="03000509000000000000" pitchFamily="65" charset="-120"/>
                <a:cs typeface="Times New Roman" panose="02020603050405020304" pitchFamily="18" charset="0"/>
              </a:rPr>
              <a:t>（就）</a:t>
            </a:r>
            <a:r>
              <a:rPr lang="en-US" altLang="zh-TW" sz="3200" b="1" dirty="0">
                <a:solidFill>
                  <a:schemeClr val="accent2">
                    <a:lumMod val="75000"/>
                  </a:schemeClr>
                </a:solidFill>
                <a:latin typeface="標楷體" panose="03000509000000000000" pitchFamily="65" charset="-120"/>
                <a:ea typeface="標楷體" panose="03000509000000000000" pitchFamily="65" charset="-120"/>
                <a:cs typeface="Times New Roman" panose="02020603050405020304" pitchFamily="18" charset="0"/>
              </a:rPr>
              <a:t>…</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since</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…(then)…</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a:latin typeface="Times New Roman" panose="02020603050405020304" pitchFamily="18" charset="0"/>
                <a:cs typeface="Times New Roman" panose="02020603050405020304" pitchFamily="18" charset="0"/>
              </a:rPr>
              <a:t>Function</a:t>
            </a:r>
            <a:r>
              <a:rPr lang="en-US" altLang="zh-TW" sz="3200" b="1" dirty="0" smtClean="0">
                <a:latin typeface="Times New Roman" panose="02020603050405020304" pitchFamily="18" charset="0"/>
                <a:cs typeface="Times New Roman" panose="02020603050405020304" pitchFamily="18" charset="0"/>
              </a:rPr>
              <a:t>:</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既然天气这么不稳定，我们就别去海边了</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吧。</a:t>
            </a:r>
            <a:endPar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既然网路塞车，那就先去运动，晚一点再</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上网。</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既然刷</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Visa</a:t>
            </a:r>
            <a:r>
              <a:rPr lang="zh-TW" altLang="zh-TW" sz="3200" dirty="0" smtClean="0">
                <a:latin typeface="標楷體" panose="03000509000000000000" pitchFamily="65" charset="-120"/>
                <a:ea typeface="標楷體" panose="03000509000000000000" pitchFamily="65" charset="-120"/>
              </a:rPr>
              <a:t>卡，可以再打九五折，当然要</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刷</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Visa</a:t>
            </a:r>
            <a:r>
              <a:rPr lang="zh-TW" altLang="zh-TW" sz="3200" dirty="0">
                <a:latin typeface="標楷體" panose="03000509000000000000" pitchFamily="65" charset="-120"/>
                <a:ea typeface="標楷體" panose="03000509000000000000" pitchFamily="65" charset="-120"/>
              </a:rPr>
              <a:t>卡</a:t>
            </a:r>
            <a:r>
              <a:rPr lang="zh-TW" altLang="zh-TW" sz="3200" dirty="0" smtClean="0">
                <a:latin typeface="標楷體" panose="03000509000000000000" pitchFamily="65" charset="-120"/>
                <a:ea typeface="標楷體" panose="03000509000000000000" pitchFamily="65" charset="-120"/>
              </a:rPr>
              <a:t>。</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p:txBody>
      </p:sp>
    </p:spTree>
    <p:extLst>
      <p:ext uri="{BB962C8B-B14F-4D97-AF65-F5344CB8AC3E}">
        <p14:creationId xmlns:p14="http://schemas.microsoft.com/office/powerpoint/2010/main" val="4056751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VII</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Concession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既然</a:t>
            </a:r>
            <a:r>
              <a:rPr lang="en-US" altLang="zh-TW" sz="3200" b="1" dirty="0">
                <a:solidFill>
                  <a:schemeClr val="accent2">
                    <a:lumMod val="75000"/>
                  </a:schemeClr>
                </a:solidFill>
                <a:latin typeface="標楷體" panose="03000509000000000000" pitchFamily="65" charset="-12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標楷體" panose="03000509000000000000" pitchFamily="65" charset="-120"/>
                <a:ea typeface="標楷體" panose="03000509000000000000" pitchFamily="65" charset="-120"/>
                <a:cs typeface="Times New Roman" panose="02020603050405020304" pitchFamily="18" charset="0"/>
              </a:rPr>
              <a:t>（就）</a:t>
            </a:r>
            <a:r>
              <a:rPr lang="en-US" altLang="zh-TW" sz="3200" b="1" dirty="0">
                <a:solidFill>
                  <a:schemeClr val="accent2">
                    <a:lumMod val="75000"/>
                  </a:schemeClr>
                </a:solidFill>
                <a:latin typeface="標楷體" panose="03000509000000000000" pitchFamily="65" charset="-12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since</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…(then)…</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lnSpc>
                <a:spcPct val="100000"/>
              </a:lnSpc>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既然吃素对保护地球环境有帮助，以后我</a:t>
            </a:r>
            <a:endParaRPr lang="en-US" altLang="zh-TW" sz="3200" dirty="0" smtClean="0">
              <a:latin typeface="標楷體" panose="03000509000000000000" pitchFamily="65" charset="-120"/>
              <a:ea typeface="標楷體" panose="03000509000000000000" pitchFamily="65" charset="-120"/>
            </a:endParaRPr>
          </a:p>
          <a:p>
            <a:pPr marL="0" indent="0">
              <a:lnSpc>
                <a:spcPct val="100000"/>
              </a:lnSpc>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们就</a:t>
            </a:r>
            <a:r>
              <a:rPr lang="zh-TW" altLang="zh-TW" sz="3200" dirty="0">
                <a:latin typeface="標楷體" panose="03000509000000000000" pitchFamily="65" charset="-120"/>
                <a:ea typeface="標楷體" panose="03000509000000000000" pitchFamily="65" charset="-120"/>
              </a:rPr>
              <a:t>常吃素食。</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lnSpc>
                <a:spcPct val="100000"/>
              </a:lnSpc>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既然你整天都会待在这里，我就先去</a:t>
            </a:r>
            <a:endParaRPr lang="en-US" altLang="zh-TW" sz="3200" dirty="0" smtClean="0">
              <a:latin typeface="標楷體" panose="03000509000000000000" pitchFamily="65" charset="-120"/>
              <a:ea typeface="標楷體" panose="03000509000000000000" pitchFamily="65" charset="-120"/>
            </a:endParaRPr>
          </a:p>
          <a:p>
            <a:pPr marL="0" indent="0">
              <a:lnSpc>
                <a:spcPct val="100000"/>
              </a:lnSpc>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一趟银行，再回来找你。</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5811957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VIII.</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个不停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keep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on …</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a:latin typeface="Times New Roman" panose="02020603050405020304" pitchFamily="18" charset="0"/>
                <a:cs typeface="Times New Roman" panose="02020603050405020304" pitchFamily="18" charset="0"/>
              </a:rPr>
              <a:t>Function</a:t>
            </a:r>
            <a:r>
              <a:rPr lang="en-US" altLang="zh-TW" sz="3200" b="1" dirty="0" smtClean="0">
                <a:latin typeface="Times New Roman" panose="02020603050405020304" pitchFamily="18" charset="0"/>
                <a:cs typeface="Times New Roman" panose="02020603050405020304" pitchFamily="18" charset="0"/>
              </a:rPr>
              <a:t>:</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雨下个不停，真不知道什么时候天气才会</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变好。</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什么事让你这么生气，骂个不停？</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她一走进百货公司就买个不停，连跟我说</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话的时间都没有。</a:t>
            </a:r>
            <a:endParaRPr lang="en-US" altLang="zh-TW" sz="3200" dirty="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我感冒了，鼻水流个不停，真讨厌。</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p:txBody>
      </p:sp>
    </p:spTree>
    <p:extLst>
      <p:ext uri="{BB962C8B-B14F-4D97-AF65-F5344CB8AC3E}">
        <p14:creationId xmlns:p14="http://schemas.microsoft.com/office/powerpoint/2010/main" val="6522269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VIII.</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个不停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keep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on …</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lnSpc>
                <a:spcPct val="100000"/>
              </a:lnSpc>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你不是已经吃过晚饭了吗？怎么一看到蛋</a:t>
            </a:r>
            <a:endParaRPr lang="en-US" altLang="zh-TW" sz="3200" dirty="0" smtClean="0">
              <a:latin typeface="標楷體" panose="03000509000000000000" pitchFamily="65" charset="-120"/>
              <a:ea typeface="標楷體" panose="03000509000000000000" pitchFamily="65" charset="-120"/>
            </a:endParaRPr>
          </a:p>
          <a:p>
            <a:pPr marL="0" indent="0">
              <a:lnSpc>
                <a:spcPct val="100000"/>
              </a:lnSpc>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糕，还是吃个不停？</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0401970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zh-TW"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我不好意思说出的话，他都帮我说了。</a:t>
            </a:r>
            <a:endPar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一样的衣服，他穿起来，总是能穿出跟别</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人完全不同的感觉。</a:t>
            </a:r>
            <a:endParaRPr lang="en-US" altLang="zh-TW" sz="3200" dirty="0" smtClean="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他用有机商店买回来的材料做出又酸又辣</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的泡菜。</a:t>
            </a:r>
            <a:endParaRPr lang="en-US" altLang="zh-TW" sz="3200" dirty="0" smtClean="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我写不出这么让人感动的歌。</a:t>
            </a:r>
            <a:endParaRPr lang="en-US" altLang="zh-TW" sz="3200" dirty="0" smtClean="0">
              <a:latin typeface="標楷體" panose="03000509000000000000" pitchFamily="65" charset="-120"/>
              <a:ea typeface="標楷體" panose="03000509000000000000" pitchFamily="65" charset="-120"/>
              <a:sym typeface="Wingdings" panose="05000000000000000000" pitchFamily="2" charset="2"/>
            </a:endParaRPr>
          </a:p>
        </p:txBody>
      </p:sp>
    </p:spTree>
    <p:extLst>
      <p:ext uri="{BB962C8B-B14F-4D97-AF65-F5344CB8AC3E}">
        <p14:creationId xmlns:p14="http://schemas.microsoft.com/office/powerpoint/2010/main" val="663612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那位教授花了十年的时间才研究出这种新</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药。</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4018312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fontScale="25000" lnSpcReduction="20000"/>
          </a:bodyPr>
          <a:lstStyle/>
          <a:p>
            <a:pPr marL="0" indent="0">
              <a:buNone/>
            </a:pPr>
            <a:r>
              <a:rPr lang="en-US" altLang="zh-TW" sz="12800" b="1" dirty="0" smtClean="0">
                <a:latin typeface="Times New Roman" panose="02020603050405020304" pitchFamily="18" charset="0"/>
                <a:cs typeface="Times New Roman" panose="02020603050405020304" pitchFamily="18" charset="0"/>
              </a:rPr>
              <a:t>Usage:</a:t>
            </a:r>
            <a:endParaRPr lang="en-US" altLang="zh-TW" sz="128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514350" indent="-514350">
              <a:buFont typeface="+mj-lt"/>
              <a:buAutoNum type="arabicPeriod"/>
            </a:pP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We already studied two other uses of </a:t>
            </a:r>
            <a:r>
              <a:rPr lang="zh-TW" altLang="en-US" sz="12800" dirty="0" smtClean="0">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in Vol. 2, where it was a main verb, not a particle:</a:t>
            </a:r>
          </a:p>
          <a:p>
            <a:pPr marL="0" indent="0">
              <a:buNone/>
            </a:pPr>
            <a:r>
              <a:rPr lang="en-US" altLang="zh-TW" sz="128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rPr>
              <a:t>(1)</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出</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indicates spatial movement from inside </a:t>
            </a:r>
          </a:p>
          <a:p>
            <a:pPr marL="0" indent="0">
              <a:buNone/>
            </a:pP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to outside, as 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1</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in 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1</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2</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(e.g., </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出来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‘come </a:t>
            </a:r>
          </a:p>
          <a:p>
            <a:pPr marL="0" indent="0">
              <a:buNone/>
            </a:pP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out’</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、出去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‘go out’).</a:t>
            </a:r>
            <a:endParaRPr lang="en-US" altLang="zh-TW" sz="128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128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rPr>
              <a:t>(2)</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出</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as 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2</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in 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1</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2</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3</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(e.g. </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拿出去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‘take it out </a:t>
            </a:r>
          </a:p>
          <a:p>
            <a:pPr marL="0" indent="0">
              <a:buNone/>
            </a:pP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and away’</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、走出去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‘walk out of’</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、跑出来 </a:t>
            </a:r>
            <a:endPar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‘run out towards me’</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、把书拿出房间去 </a:t>
            </a:r>
            <a:endPar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12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‘get the books out of this room’).</a:t>
            </a:r>
            <a:endParaRPr lang="en-US" altLang="zh-TW" sz="128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endParaRPr lang="en-US" altLang="zh-TW" sz="3200"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p:txBody>
      </p:sp>
    </p:spTree>
    <p:extLst>
      <p:ext uri="{BB962C8B-B14F-4D97-AF65-F5344CB8AC3E}">
        <p14:creationId xmlns:p14="http://schemas.microsoft.com/office/powerpoint/2010/main" val="18352910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514350" indent="-514350">
              <a:buAutoNum type="arabicPeriod" startAt="3"/>
            </a:pP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The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pattern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出（来）</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can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also be used in the potential form. E.g</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p>
          <a:p>
            <a:pPr marL="0" indent="0">
              <a:buNone/>
            </a:pP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：你想得出办法吗？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Can you think out a way?’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B</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：我想不出来。</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‘I can’t think one out.’</a:t>
            </a:r>
          </a:p>
          <a:p>
            <a:pPr marL="0" indent="0">
              <a:buNone/>
            </a:pPr>
            <a:endParaRPr lang="en-US" altLang="zh-TW" sz="3200"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p:txBody>
      </p:sp>
    </p:spTree>
    <p:extLst>
      <p:ext uri="{BB962C8B-B14F-4D97-AF65-F5344CB8AC3E}">
        <p14:creationId xmlns:p14="http://schemas.microsoft.com/office/powerpoint/2010/main" val="21281709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514350" indent="-514350">
              <a:buFont typeface="+mj-lt"/>
              <a:buAutoNum type="arabicPeriod" startAt="4"/>
            </a:pP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Watch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out for the differences between the particles </a:t>
            </a: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and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起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(Vol. 2, Lesson. 3, Grammar point 4). The first refers to the emergence of something out of nowhere, while the second refers to something that used to be known but returns to his consciousness or awareness</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p>
        </p:txBody>
      </p:sp>
    </p:spTree>
    <p:extLst>
      <p:ext uri="{BB962C8B-B14F-4D97-AF65-F5344CB8AC3E}">
        <p14:creationId xmlns:p14="http://schemas.microsoft.com/office/powerpoint/2010/main" val="6622730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rPr>
              <a:t>(1)</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我想了很久才想出一个办法来。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‘I thought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for a long time before I thought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of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way.’</a:t>
            </a: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出</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from nothing to something, out of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thin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air</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p>
        </p:txBody>
      </p:sp>
    </p:spTree>
    <p:extLst>
      <p:ext uri="{BB962C8B-B14F-4D97-AF65-F5344CB8AC3E}">
        <p14:creationId xmlns:p14="http://schemas.microsoft.com/office/powerpoint/2010/main" val="14361129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rPr>
              <a:t>(2)</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他说过一个不错的办法，我差一点忘了。</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幸亏现在想起来了。</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I almost forgot. He mentioned a good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method</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Luckily, I thought of it just now.’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起</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already in existence, new awareness)</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endParaRPr>
          </a:p>
        </p:txBody>
      </p:sp>
    </p:spTree>
    <p:extLst>
      <p:ext uri="{BB962C8B-B14F-4D97-AF65-F5344CB8AC3E}">
        <p14:creationId xmlns:p14="http://schemas.microsoft.com/office/powerpoint/2010/main" val="9696817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128</TotalTime>
  <Words>1574</Words>
  <Application>Microsoft Office PowerPoint</Application>
  <PresentationFormat>如螢幕大小 (4:3)</PresentationFormat>
  <Paragraphs>148</Paragraphs>
  <Slides>23</Slides>
  <Notes>0</Notes>
  <HiddenSlides>0</HiddenSlides>
  <MMClips>0</MMClips>
  <ScaleCrop>false</ScaleCrop>
  <HeadingPairs>
    <vt:vector size="6" baseType="variant">
      <vt:variant>
        <vt:lpstr>使用字型</vt:lpstr>
      </vt:variant>
      <vt:variant>
        <vt:i4>9</vt:i4>
      </vt:variant>
      <vt:variant>
        <vt:lpstr>佈景主題</vt:lpstr>
      </vt:variant>
      <vt:variant>
        <vt:i4>1</vt:i4>
      </vt:variant>
      <vt:variant>
        <vt:lpstr>投影片標題</vt:lpstr>
      </vt:variant>
      <vt:variant>
        <vt:i4>23</vt:i4>
      </vt:variant>
    </vt:vector>
  </HeadingPairs>
  <TitlesOfParts>
    <vt:vector size="33" baseType="lpstr">
      <vt:lpstr>等线</vt:lpstr>
      <vt:lpstr>Yu Gothic UI Semibold</vt:lpstr>
      <vt:lpstr>新細明體</vt:lpstr>
      <vt:lpstr>標楷體</vt:lpstr>
      <vt:lpstr>Arial</vt:lpstr>
      <vt:lpstr>Calibri</vt:lpstr>
      <vt:lpstr>Calibri Light</vt:lpstr>
      <vt:lpstr>Times New Roman</vt:lpstr>
      <vt:lpstr>Wingdings</vt:lpstr>
      <vt:lpstr>Office 佈景主題</vt:lpstr>
      <vt:lpstr>PowerPoint 簡報</vt:lpstr>
      <vt:lpstr>I. Verb Plus Complement V + 满      crowded with</vt:lpstr>
      <vt:lpstr>II. Verb Particle 出  to have emerged</vt:lpstr>
      <vt:lpstr>II. Verb Particle 出  to have emerged</vt:lpstr>
      <vt:lpstr>II. Verb Particle 出  to have emerged</vt:lpstr>
      <vt:lpstr>II. Verb Particle 出  to have emerged</vt:lpstr>
      <vt:lpstr>II. Verb Particle 出  to have emerged</vt:lpstr>
      <vt:lpstr>II. Verb Particle 出  to have emerged</vt:lpstr>
      <vt:lpstr>II. Verb Particle 出  to have emerged</vt:lpstr>
      <vt:lpstr>III. 不如  not as good as</vt:lpstr>
      <vt:lpstr>III. 不如  not as good as</vt:lpstr>
      <vt:lpstr>III. 不如  not as good as</vt:lpstr>
      <vt:lpstr>IV. Urgent Conditional with 再不…就…了</vt:lpstr>
      <vt:lpstr>IV. Urgent Conditional with 再不…就…了</vt:lpstr>
      <vt:lpstr>IV. Urgent Conditional with 再不…就…了</vt:lpstr>
      <vt:lpstr>V. Verb Particle 掉  separated from</vt:lpstr>
      <vt:lpstr>VI. 居然   to one’s surprise</vt:lpstr>
      <vt:lpstr>VI. 居然   to one’s surprise</vt:lpstr>
      <vt:lpstr>VI. 居然   to one’s surprise</vt:lpstr>
      <vt:lpstr>VII. Concession with 既然…（就）…            since…(then)…</vt:lpstr>
      <vt:lpstr>VII. Concession with 既然…（就）…            since…(then)…</vt:lpstr>
      <vt:lpstr>VIII. V+个不停  keep on …</vt:lpstr>
      <vt:lpstr>VIII. V+个不停  keep 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20</cp:revision>
  <dcterms:created xsi:type="dcterms:W3CDTF">2006-08-16T00:00:00Z</dcterms:created>
  <dcterms:modified xsi:type="dcterms:W3CDTF">2018-04-25T09:17:53Z</dcterms:modified>
</cp:coreProperties>
</file>