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2127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3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3225800" cy="551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外套带了没有</a:t>
            </a:r>
            <a:r>
              <a:rPr sz="3600" dirty="0" smtClean="0">
                <a:solidFill>
                  <a:srgbClr val="231F20"/>
                </a:solidFill>
                <a:latin typeface="標楷體"/>
                <a:cs typeface="標楷體"/>
              </a:rPr>
              <a:t>？</a:t>
            </a:r>
            <a:endParaRPr sz="3600" dirty="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345249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Di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d</a:t>
            </a:r>
            <a:r>
              <a:rPr sz="2400" b="1" spc="-9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70" dirty="0">
                <a:solidFill>
                  <a:srgbClr val="075295"/>
                </a:solidFill>
                <a:latin typeface="Times New Roman"/>
                <a:cs typeface="Times New Roman"/>
              </a:rPr>
              <a:t>Y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ou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Bring</a:t>
            </a:r>
            <a:r>
              <a:rPr sz="2400" b="1" spc="-9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70" dirty="0">
                <a:solidFill>
                  <a:srgbClr val="075295"/>
                </a:solidFill>
                <a:latin typeface="Times New Roman"/>
                <a:cs typeface="Times New Roman"/>
              </a:rPr>
              <a:t>Y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our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Coat?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第三课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温度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wēndù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320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temperature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零下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língxià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210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below zero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感觉</a:t>
            </a:r>
            <a:endParaRPr sz="14800" dirty="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gǎnjué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894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feel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实际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shíjì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19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actual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难怪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nánguài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971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it's no wonde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no wonder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季节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jìjié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74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season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火锅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huǒguō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303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hotpot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海鲜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hǎixiān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5516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seafood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新鲜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xīnxiān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617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fresh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樱花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yīnghuā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857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cherry blossom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陈敏萱</a:t>
            </a:r>
            <a:endParaRPr sz="14800" dirty="0">
              <a:latin typeface="標楷體"/>
              <a:cs typeface="標楷體"/>
            </a:endParaRPr>
          </a:p>
          <a:p>
            <a:pPr marR="1366520" algn="ctr">
              <a:lnSpc>
                <a:spcPct val="100000"/>
              </a:lnSpc>
              <a:spcBef>
                <a:spcPts val="655"/>
              </a:spcBef>
              <a:tabLst>
                <a:tab pos="2158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Chén	Mǐnxuān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63562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98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spc="-1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woman from the Netherlands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变化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biànhuà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421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change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气温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qìwēn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906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temperature (weather)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差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574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diﬀer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几乎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jīhū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818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almost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干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91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dry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发霉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fāméi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086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(Vp-sep) to mildew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除湿机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chúshījī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686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dehumidiﬁer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雨季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yǔjì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114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rainy season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凉快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liángkuài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494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cool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潮湿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cháoshī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8848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humid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高桥健太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Gāoqiáo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Jiàntài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50266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98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spc="-1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man from Japan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09173" y="942851"/>
            <a:ext cx="4699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闷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mēn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72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stuﬀy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冷气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lěngqì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766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air conditioning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荷兰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Hélán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1939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Netherlands (lit. Holland)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出大太阳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chū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dà	tàiyáng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25437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be blazing hot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刮风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  <a:tabLst>
                <a:tab pos="154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guā	fēng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9460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be windy (lit. blow wind)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受到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  <a:tabLst>
                <a:tab pos="1955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shòu	dào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4688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receive, to be, to get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I-35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受不了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1955800" algn="l"/>
                <a:tab pos="3098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shòu	bù	liǎo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7111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can't stand it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I-36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饿死了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634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è	sǐle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7824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starve to death (an exaggeration)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I-37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后母脸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27686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hòumǔ	liǎn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46887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stepmother's face, i.e., stern and cruel look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祖先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zǔxiān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45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ancestor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空气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kōngqì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1201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air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移民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yímín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117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immigrate, to emigrate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53246" y="942851"/>
            <a:ext cx="62890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224345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当中</a:t>
            </a:r>
            <a:endParaRPr sz="14800" dirty="0">
              <a:latin typeface="標楷體"/>
              <a:cs typeface="標楷體"/>
            </a:endParaRPr>
          </a:p>
          <a:p>
            <a:pPr marR="22434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dāngzhōng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104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of, amongst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根据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gēnjù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0721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(Prep) based on, in accordance with, according 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59470" cy="5160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7366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农历</a:t>
            </a:r>
            <a:endParaRPr sz="14800" dirty="0">
              <a:latin typeface="標楷體"/>
              <a:cs typeface="標楷體"/>
            </a:endParaRPr>
          </a:p>
          <a:p>
            <a:pPr marR="7302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nónglì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the lunar calendar (lit. the agricultural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1537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calendar)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农业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nóngyè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517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agriculture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农人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nóngrén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7418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farmer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难得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nándé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884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hard-to-come-b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rare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祭祖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jìzǔ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87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venerate ancestors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拜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546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hono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pay homage 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11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33978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神</a:t>
            </a:r>
            <a:endParaRPr sz="14800" dirty="0">
              <a:latin typeface="標楷體"/>
              <a:cs typeface="標楷體"/>
            </a:endParaRPr>
          </a:p>
          <a:p>
            <a:pPr marR="33978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750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gods, divinities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影响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yǐngxiǎng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81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inﬂuence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拜拜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bàibài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2561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present oﬀerings to gods or ancestors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蚊虫</a:t>
            </a:r>
            <a:endParaRPr sz="148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wénchóng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75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mosquitoes and other insects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戴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dài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wear (items other than those that cover the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740790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torso, legs, or feet. mostly ornamental items.)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香包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xiāngbāo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949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fragrant sachet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挂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99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hang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瘟疫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wēnyì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029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pestilence, plague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做法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zuòfǎ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534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method, way of doing something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多少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duōshǎo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752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Adv somewhat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作用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zuòyòng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91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eﬀect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迷信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míxìn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882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superstition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稳定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wěndìng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stable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03921" y="942851"/>
            <a:ext cx="6334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 dirty="0">
              <a:latin typeface="Times New Roman"/>
              <a:cs typeface="Times New Roman"/>
            </a:endParaRPr>
          </a:p>
          <a:p>
            <a:pPr marR="23895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收成</a:t>
            </a:r>
            <a:endParaRPr sz="14800" dirty="0">
              <a:latin typeface="標楷體"/>
              <a:cs typeface="標楷體"/>
            </a:endParaRPr>
          </a:p>
          <a:p>
            <a:pPr marR="23895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shōuchéng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649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harvest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民族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mínzú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34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ethnic group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月亮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yuèliàng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173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moon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圆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round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社会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shèhuì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722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 society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160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团聚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tuánjù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get-togethe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reunite; reunion of family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40106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members (in this lesson)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月饼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yuèbǐng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3011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moon cake (shaped like the moon)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柚子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yòuzi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107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pomelo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故事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gùshì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043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story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温馨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wēnxīn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707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warm, heart-warming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幸亏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xìngkuī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809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fortunately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160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端午节</a:t>
            </a:r>
            <a:endParaRPr sz="14800" dirty="0">
              <a:latin typeface="標楷體"/>
              <a:cs typeface="標楷體"/>
            </a:endParaRPr>
          </a:p>
          <a:p>
            <a:pPr marR="169545" algn="ctr">
              <a:lnSpc>
                <a:spcPct val="100000"/>
              </a:lnSpc>
              <a:spcBef>
                <a:spcPts val="655"/>
              </a:spcBef>
              <a:tabLst>
                <a:tab pos="3326129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Duānwǔ	jié</a:t>
            </a:r>
            <a:endParaRPr sz="7200" dirty="0">
              <a:latin typeface="Times New Roman"/>
              <a:cs typeface="Times New Roman"/>
            </a:endParaRPr>
          </a:p>
          <a:p>
            <a:pPr marL="520700" indent="-508000">
              <a:lnSpc>
                <a:spcPct val="100000"/>
              </a:lnSpc>
              <a:spcBef>
                <a:spcPts val="4815"/>
              </a:spcBef>
              <a:buClr>
                <a:srgbClr val="231F20"/>
              </a:buClr>
              <a:buFont typeface=""/>
              <a:buChar char="·"/>
              <a:tabLst>
                <a:tab pos="520700" algn="l"/>
              </a:tabLst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Dragon Boat Festival (the 5 th day of the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18205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5th month)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160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中秋节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  <a:tabLst>
                <a:tab pos="37846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Zhōngqiū	jié</a:t>
            </a:r>
            <a:endParaRPr sz="7200" dirty="0">
              <a:latin typeface="Times New Roman"/>
              <a:cs typeface="Times New Roman"/>
            </a:endParaRPr>
          </a:p>
          <a:p>
            <a:pPr marL="520700" marR="234950" indent="-508000" algn="ctr">
              <a:lnSpc>
                <a:spcPct val="100000"/>
              </a:lnSpc>
              <a:spcBef>
                <a:spcPts val="4815"/>
              </a:spcBef>
              <a:buClr>
                <a:srgbClr val="231F20"/>
              </a:buClr>
              <a:buFont typeface=""/>
              <a:buChar char="·"/>
              <a:tabLst>
                <a:tab pos="520700" algn="l"/>
              </a:tabLst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Mid-autumn Moon Festival (the 15th day of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24187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8th month)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3454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雄黄酒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  <a:tabLst>
                <a:tab pos="45459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xiónghuáng	jiǔ</a:t>
            </a:r>
            <a:endParaRPr sz="7200" dirty="0">
              <a:latin typeface="Times New Roman"/>
              <a:cs typeface="Times New Roman"/>
            </a:endParaRPr>
          </a:p>
          <a:p>
            <a:pPr marL="12700" marR="576580">
              <a:lnSpc>
                <a:spcPct val="73800"/>
              </a:lnSpc>
              <a:spcBef>
                <a:spcPts val="4405"/>
              </a:spcBef>
              <a:buClr>
                <a:srgbClr val="231F20"/>
              </a:buClr>
              <a:buFont typeface=""/>
              <a:buChar char="·"/>
              <a:tabLst>
                <a:tab pos="520700" algn="l"/>
              </a:tabLst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realgar liquo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 wine seasoned with realga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 type of arsenic, and is traditionally considered to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6105017"/>
            <a:ext cx="50038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be an antidote to other poisons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古时候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1142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gǔ	shíhòu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511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．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historically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; in ancient times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赶走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  <a:tabLst>
                <a:tab pos="154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gǎn	zǒu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457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．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drive away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过节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  <a:tabLst>
                <a:tab pos="1599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guò	jié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5163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．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spend the holiday in some manner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躲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duǒ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993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hide, to go into hiding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度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421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degree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677</Words>
  <Application>Microsoft Office PowerPoint</Application>
  <PresentationFormat>如螢幕大小 (4:3)</PresentationFormat>
  <Paragraphs>304</Paragraphs>
  <Slides>75</Slides>
  <Notes>75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75</vt:i4>
      </vt:variant>
    </vt:vector>
  </HeadingPairs>
  <TitlesOfParts>
    <vt:vector size="81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高桥健太 Gāoqiáo Jiàntài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出大太阳 chū dà tàiyáng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</cp:revision>
  <dcterms:created xsi:type="dcterms:W3CDTF">2017-05-11T16:59:24Z</dcterms:created>
  <dcterms:modified xsi:type="dcterms:W3CDTF">2018-04-18T09:01:41Z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