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88" r:id="rId14"/>
    <p:sldId id="268" r:id="rId15"/>
    <p:sldId id="269" r:id="rId16"/>
    <p:sldId id="270" r:id="rId17"/>
    <p:sldId id="271" r:id="rId18"/>
    <p:sldId id="272" r:id="rId19"/>
    <p:sldId id="274" r:id="rId20"/>
    <p:sldId id="273" r:id="rId21"/>
    <p:sldId id="275" r:id="rId22"/>
    <p:sldId id="276" r:id="rId23"/>
    <p:sldId id="277" r:id="rId24"/>
    <p:sldId id="278" r:id="rId25"/>
    <p:sldId id="280" r:id="rId26"/>
    <p:sldId id="279" r:id="rId27"/>
    <p:sldId id="281" r:id="rId28"/>
    <p:sldId id="283" r:id="rId29"/>
    <p:sldId id="284" r:id="rId30"/>
    <p:sldId id="285" r:id="rId31"/>
    <p:sldId id="286" r:id="rId32"/>
    <p:sldId id="287" r:id="rId3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1122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TW" altLang="en-US" smtClean="0"/>
              <a:t>按一下以編輯母片副標題樣式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70479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87230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69905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1554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65570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4/25/2018</a:t>
            </a:fld>
            <a:endParaRPr 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5490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4/25/2018</a:t>
            </a:fld>
            <a:endParaRPr 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05081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4/25/2018</a:t>
            </a:fld>
            <a:endParaRPr 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54855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4/25/2018</a:t>
            </a:fld>
            <a:endParaRPr 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67306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4/25/2018</a:t>
            </a:fld>
            <a:endParaRPr 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72348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4/25/2018</a:t>
            </a:fld>
            <a:endParaRPr 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51905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4/25/2018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95486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965200" y="4978400"/>
            <a:ext cx="469900" cy="11938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9400"/>
              </a:lnSpc>
              <a:tabLst/>
            </a:pPr>
            <a:r>
              <a:rPr lang="en-US" altLang="zh-CN" sz="5815" b="1" i="1" dirty="0" smtClean="0">
                <a:solidFill>
                  <a:srgbClr val="FFFFFF"/>
                </a:solidFill>
                <a:latin typeface="Yu Gothic UI Semibold" pitchFamily="18" charset="0"/>
                <a:cs typeface="Yu Gothic UI Semibold" pitchFamily="18" charset="0"/>
              </a:rPr>
              <a:t>3</a:t>
            </a:r>
          </a:p>
        </p:txBody>
      </p:sp>
      <p:sp>
        <p:nvSpPr>
          <p:cNvPr id="3" name="TextBox 1"/>
          <p:cNvSpPr txBox="1"/>
          <p:nvPr/>
        </p:nvSpPr>
        <p:spPr>
          <a:xfrm>
            <a:off x="2095500" y="2413000"/>
            <a:ext cx="3536802" cy="1738938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3000"/>
              </a:lnSpc>
              <a:tabLst/>
            </a:pPr>
            <a:r>
              <a:rPr lang="en-US" altLang="zh-CN" sz="3000" dirty="0" err="1" smtClean="0">
                <a:solidFill>
                  <a:srgbClr val="C95106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itchFamily="18" charset="0"/>
              </a:rPr>
              <a:t>第十二课</a:t>
            </a:r>
            <a:endParaRPr lang="en-US" altLang="zh-CN" sz="3000" dirty="0" smtClean="0">
              <a:solidFill>
                <a:srgbClr val="C95106"/>
              </a:solidFill>
              <a:latin typeface="標楷體" panose="03000509000000000000" pitchFamily="65" charset="-120"/>
              <a:ea typeface="標楷體" panose="03000509000000000000" pitchFamily="65" charset="-120"/>
              <a:cs typeface="標楷體" pitchFamily="18" charset="0"/>
            </a:endParaRPr>
          </a:p>
          <a:p>
            <a:pPr>
              <a:lnSpc>
                <a:spcPts val="1000"/>
              </a:lnSpc>
            </a:pPr>
            <a:endParaRPr lang="en-US" altLang="zh-CN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>
              <a:lnSpc>
                <a:spcPts val="1000"/>
              </a:lnSpc>
            </a:pPr>
            <a:endParaRPr lang="en-US" altLang="zh-CN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>
              <a:lnSpc>
                <a:spcPts val="3700"/>
              </a:lnSpc>
              <a:tabLst/>
            </a:pPr>
            <a:r>
              <a:rPr lang="en-US" altLang="zh-CN" sz="3600" dirty="0" smtClean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itchFamily="18" charset="0"/>
              </a:rPr>
              <a:t>我要去投票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3500"/>
              </a:lnSpc>
              <a:tabLst/>
            </a:pP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I'm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Going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to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Cast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My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Vote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II. Introducing an Agent with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由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Function</a:t>
            </a: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今天晚上的演讲，我们请到张主任，由他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来介绍语言学最新的发展。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今天我们来包饺子。饺子馅儿，你准备，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至于包呢，由我来吧。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外交方面的问题，当然还是由专业的外交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人员处理比较合适。</a:t>
            </a:r>
            <a:endParaRPr lang="en-US" altLang="zh-TW" sz="3200" b="1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2432682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II. Introducing an Agent with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由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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张先生吗？今天由我为您检查身体。现在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请您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躺下。</a:t>
            </a:r>
            <a:endParaRPr lang="en-US" altLang="zh-TW" sz="3200" b="1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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李先生退休以后，他的公司就由两个女儿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经营。</a:t>
            </a:r>
            <a:endParaRPr lang="en-US" altLang="zh-TW" sz="3200" b="1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857248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II. Introducing an Agent with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由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5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Usage:</a:t>
            </a:r>
          </a:p>
          <a:p>
            <a:pPr marL="514350" indent="-514350">
              <a:buFont typeface="+mj-lt"/>
              <a:buAutoNum type="arabicPeriod"/>
            </a:pPr>
            <a:r>
              <a:rPr lang="en-US" altLang="zh-TW" sz="35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The </a:t>
            </a:r>
            <a:r>
              <a:rPr lang="en-US" altLang="zh-TW" sz="35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order is generally thus: </a:t>
            </a:r>
            <a:r>
              <a:rPr lang="zh-TW" altLang="en-US" sz="35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由 </a:t>
            </a:r>
            <a:r>
              <a:rPr lang="en-US" altLang="zh-TW" sz="35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+ agent + </a:t>
            </a:r>
            <a:r>
              <a:rPr lang="zh-TW" altLang="en-US" sz="35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来</a:t>
            </a:r>
            <a:r>
              <a:rPr lang="en-US" altLang="zh-TW" sz="35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. </a:t>
            </a:r>
            <a:r>
              <a:rPr lang="en-US" altLang="zh-TW" sz="35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The </a:t>
            </a:r>
            <a:r>
              <a:rPr lang="zh-TW" altLang="en-US" sz="35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来 </a:t>
            </a:r>
            <a:r>
              <a:rPr lang="en-US" altLang="zh-TW" sz="35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introduces </a:t>
            </a:r>
            <a:r>
              <a:rPr lang="en-US" altLang="zh-TW" sz="35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the verb. E.g., </a:t>
            </a:r>
            <a:r>
              <a:rPr lang="zh-TW" altLang="en-US" sz="35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由他来照顾这片土地。</a:t>
            </a:r>
            <a:r>
              <a:rPr lang="en-US" altLang="zh-TW" sz="35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</a:t>
            </a:r>
            <a:r>
              <a:rPr lang="en-US" altLang="zh-TW" sz="35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He is responsible for taking care of this piece of land.) But if the verb consists of two syllables, the </a:t>
            </a:r>
            <a:r>
              <a:rPr lang="zh-TW" altLang="en-US" sz="35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来 </a:t>
            </a:r>
            <a:r>
              <a:rPr lang="en-US" altLang="zh-TW" sz="35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can </a:t>
            </a:r>
            <a:r>
              <a:rPr lang="en-US" altLang="zh-TW" sz="35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be omitted. If it consists of just one syllable, then the </a:t>
            </a:r>
            <a:r>
              <a:rPr lang="zh-TW" altLang="en-US" sz="35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来 </a:t>
            </a:r>
            <a:r>
              <a:rPr lang="en-US" altLang="zh-TW" sz="35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is </a:t>
            </a:r>
            <a:r>
              <a:rPr lang="en-US" altLang="zh-TW" sz="35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required to form the four character combination </a:t>
            </a:r>
            <a:r>
              <a:rPr lang="zh-TW" altLang="en-US" sz="35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由 </a:t>
            </a:r>
            <a:r>
              <a:rPr lang="en-US" altLang="zh-TW" sz="35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S </a:t>
            </a:r>
            <a:r>
              <a:rPr lang="zh-TW" altLang="en-US" sz="35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来 </a:t>
            </a:r>
            <a:r>
              <a:rPr lang="en-US" altLang="zh-TW" sz="35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V</a:t>
            </a:r>
            <a:r>
              <a:rPr lang="en-US" altLang="zh-TW" sz="35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. E.g., </a:t>
            </a:r>
            <a:r>
              <a:rPr lang="zh-TW" altLang="en-US" sz="35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由我来做。</a:t>
            </a:r>
            <a:r>
              <a:rPr lang="en-US" altLang="zh-TW" sz="35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</a:t>
            </a:r>
            <a:r>
              <a:rPr lang="en-US" altLang="zh-TW" sz="35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I'll do it</a:t>
            </a:r>
            <a:r>
              <a:rPr lang="en-US" altLang="zh-TW" sz="35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.)</a:t>
            </a:r>
            <a:endParaRPr lang="en-US" altLang="zh-TW" sz="35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04639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II. Introducing an Agent with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由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US" altLang="zh-TW" sz="35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(1)</a:t>
            </a:r>
            <a:r>
              <a:rPr lang="zh-TW" altLang="zh-TW" sz="35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既然是选民的意见，还是由民意代表来</a:t>
            </a:r>
            <a:endParaRPr lang="en-US" altLang="zh-TW" sz="35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5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5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</a:t>
            </a:r>
            <a:r>
              <a:rPr lang="zh-TW" altLang="zh-TW" sz="35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反映</a:t>
            </a:r>
            <a:r>
              <a:rPr lang="zh-TW" altLang="zh-TW" sz="35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吧。</a:t>
            </a:r>
            <a:endParaRPr lang="en-US" altLang="zh-TW" sz="35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5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(2)</a:t>
            </a:r>
            <a:r>
              <a:rPr lang="zh-TW" altLang="zh-TW" sz="35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在传统的华人社会，孩子念什么科系多</a:t>
            </a:r>
            <a:endParaRPr lang="en-US" altLang="zh-TW" sz="35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5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5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</a:t>
            </a:r>
            <a:r>
              <a:rPr lang="zh-TW" altLang="zh-TW" sz="35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半不是由孩子自己决定，而是由父母决</a:t>
            </a:r>
            <a:endParaRPr lang="en-US" altLang="zh-TW" sz="35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5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5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</a:t>
            </a:r>
            <a:r>
              <a:rPr lang="zh-TW" altLang="zh-TW" sz="35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定</a:t>
            </a:r>
            <a:r>
              <a:rPr lang="zh-TW" altLang="zh-TW" sz="35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。</a:t>
            </a:r>
            <a:endParaRPr lang="en-US" altLang="zh-TW" sz="35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5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(3)</a:t>
            </a:r>
            <a:r>
              <a:rPr lang="zh-TW" altLang="zh-TW" sz="35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车祸受伤后的整型，一般来说，不是由</a:t>
            </a:r>
            <a:endParaRPr lang="en-US" altLang="zh-TW" sz="35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5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5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</a:t>
            </a:r>
            <a:r>
              <a:rPr lang="zh-TW" altLang="zh-TW" sz="35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外科医生来做，而是请整型医生处理。</a:t>
            </a:r>
            <a:endParaRPr lang="en-US" altLang="zh-TW" sz="35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06126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II. Introducing an Agent with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由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(4)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下一届的电脑展应该由谁来举办？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(5)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这些公共议题是不是由当地人来投票决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定比较合适？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(6)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等一下是不是能由您代表说明大家的意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见？</a:t>
            </a:r>
            <a:endParaRPr lang="en-US" altLang="zh-TW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61807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III.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难道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how could it possibly be true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591328" y="1447800"/>
            <a:ext cx="7886700" cy="435133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Function</a:t>
            </a: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动了微整型手术以后，难道就真能变得更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有自信？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难道他是因为赶时间才出车祸的？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因为父母反对就放弃念理想的科系，难道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你不觉得遗憾？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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这么有名的凤梨酥，难道你不想尝尝看？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zh-TW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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今天是星期一，你怎么有空来看我？难道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 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你真的辞掉工作了？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3492487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III.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难道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how could it possibly be true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Usage:</a:t>
            </a:r>
          </a:p>
          <a:p>
            <a:pPr marL="514350" indent="-514350">
              <a:buFont typeface="+mj-lt"/>
              <a:buAutoNum type="arabicPeriod"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难道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makes a sentence a question, but a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难道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sentence can also co-occur with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吗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. For example,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(1)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他宁可跟女朋友分手也不愿意结婚。难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 道结婚真的那么可怕吗？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(2)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阿姨让李文彦每天喝鱼汤。难道鱼汤可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以让伤口好得快一点吗？</a:t>
            </a:r>
          </a:p>
        </p:txBody>
      </p:sp>
    </p:spTree>
    <p:extLst>
      <p:ext uri="{BB962C8B-B14F-4D97-AF65-F5344CB8AC3E}">
        <p14:creationId xmlns:p14="http://schemas.microsoft.com/office/powerpoint/2010/main" val="310573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III.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难道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how could it possibly be true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(3)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十七世纪欧洲人在台湾打仗。难道那时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候台湾没有政府吗？</a:t>
            </a:r>
          </a:p>
          <a:p>
            <a:pPr marL="0" indent="0">
              <a:buNone/>
            </a:pPr>
            <a:endParaRPr lang="en-US" altLang="zh-TW" sz="3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17075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III.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难道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how could it possibly be true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514350" indent="-514350">
              <a:buFont typeface="+mj-lt"/>
              <a:buAutoNum type="arabicPeriod" startAt="3"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In dialogues, using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难道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can be rather curt, confrontational, or even rude, where the speaker challenges the other party by enlisting an extreme case, a least probable situation. E.g.,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(1)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难道你要我把所有的钱都给你？</a:t>
            </a:r>
            <a:endParaRPr lang="en-US" altLang="zh-TW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(2)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难道你穷得连一杯豆浆都买不起？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(3)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难道你预期他的得票率会超过百分之八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十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？</a:t>
            </a:r>
            <a:endParaRPr lang="zh-TW" altLang="en-US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93548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IV. To Reach a Ceiling with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满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Function</a:t>
            </a: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台湾的法律规定，满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18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岁才可以接受医美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手术。在你的国家呢？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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按照我们公司的规定，服务满一年可以休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七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天假。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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最近百货公司周年庆，不但最高打五折，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消费满三千块钱，还另外再送礼物。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4172775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只不过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而已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)  merely…; nothing more </a:t>
            </a:r>
            <a:b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</a:b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than…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Function</a:t>
            </a: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有些人认为，吴宝春只不过国中毕业而已，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怎么有能力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念企管研究所呢？</a:t>
            </a:r>
            <a:endParaRPr lang="en-US" altLang="zh-TW" sz="3200" b="1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他只不过上烹饪课的时候做过一次萝卜糕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而已，就到处告诉别人他做得多美味。</a:t>
            </a:r>
            <a:endParaRPr lang="en-US" altLang="zh-TW" sz="3200" b="1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他只不过说说而已，你难道认为他真的会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辞掉工作</a:t>
            </a: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？</a:t>
            </a:r>
            <a:endParaRPr lang="en-US" altLang="zh-TW" sz="3200" b="1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1259175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IV. To Reach a Ceiling with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满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zh-TW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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时间过得真快。再一个月，我来台湾就满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两年了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zh-TW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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外国人在台湾住满六个月就可以申请参加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健康保险了。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3156380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IV. To Reach a Ceiling with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满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62862" y="1600200"/>
            <a:ext cx="7886700" cy="435133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Usage:</a:t>
            </a:r>
          </a:p>
          <a:p>
            <a:pPr marL="514350" indent="-514350">
              <a:buFont typeface="+mj-lt"/>
              <a:buAutoNum type="arabicPeriod"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In 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most of the examples above,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满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is 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 primary verb of the whole sentence.  It can also be a complement to an action verb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(1)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服务生，麻烦你帮我把杯子加满水。谢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谢。</a:t>
            </a:r>
            <a:endParaRPr lang="en-US" altLang="zh-TW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(2)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要是每天能睡满八小时，身体一定会很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</a:p>
          <a:p>
            <a:pPr mar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健康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。</a:t>
            </a:r>
            <a:endParaRPr lang="en-US" altLang="zh-TW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(3)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妈妈在屋子前面种满了花。</a:t>
            </a:r>
            <a:endParaRPr lang="en-US" altLang="zh-TW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30116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V. Beneficiary marker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为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Function</a:t>
            </a: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514350" indent="-514350">
              <a:buFont typeface="+mj-lt"/>
              <a:buAutoNum type="arabicPeriod"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Recipient of the action. In this usage, the object of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为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seems to be the real object of the verb, e.g., </a:t>
            </a: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(1)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为人民服务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(Serve on behalf of the people) (2)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为大家加油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(Root for everybody) </a:t>
            </a: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(3)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为农夫带来许多好处 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(Bring many advantages to farmers)</a:t>
            </a:r>
          </a:p>
        </p:txBody>
      </p:sp>
    </p:spTree>
    <p:extLst>
      <p:ext uri="{BB962C8B-B14F-4D97-AF65-F5344CB8AC3E}">
        <p14:creationId xmlns:p14="http://schemas.microsoft.com/office/powerpoint/2010/main" val="1012541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V. Beneficiary marker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为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514350" indent="-514350">
              <a:buFont typeface="+mj-lt"/>
              <a:buAutoNum type="arabicPeriod" startAt="2"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On behalf of. In this usage, the verbs are mostly state verbs, e.g., </a:t>
            </a:r>
          </a:p>
          <a:p>
            <a:pPr marL="514350" indent="-514350">
              <a:buAutoNum type="arabicParenBoth"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为孩子担心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(worry for/about the children)</a:t>
            </a: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(2)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为家人难过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(feel bad for my family) </a:t>
            </a: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(3)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为朋友高兴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(happy for my friend)</a:t>
            </a:r>
          </a:p>
        </p:txBody>
      </p:sp>
    </p:spTree>
    <p:extLst>
      <p:ext uri="{BB962C8B-B14F-4D97-AF65-F5344CB8AC3E}">
        <p14:creationId xmlns:p14="http://schemas.microsoft.com/office/powerpoint/2010/main" val="1429995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V. Beneficiary marker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为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514350" indent="-514350">
              <a:buFont typeface="+mj-lt"/>
              <a:buAutoNum type="arabicPeriod" startAt="3"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For the sake of. In this usage, something has been done for the benefit of someone, e.g., </a:t>
            </a: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(1)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为他们买健康保险 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(buy health insurance for their sake)</a:t>
            </a: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(2)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为他翻译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(translate for his sake) </a:t>
            </a: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(3)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为谁辛苦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(work hard for whose sake?)</a:t>
            </a:r>
          </a:p>
        </p:txBody>
      </p:sp>
    </p:spTree>
    <p:extLst>
      <p:ext uri="{BB962C8B-B14F-4D97-AF65-F5344CB8AC3E}">
        <p14:creationId xmlns:p14="http://schemas.microsoft.com/office/powerpoint/2010/main" val="2955007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VI.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（在）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方面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with respect to; regarding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Function</a:t>
            </a: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经过五十年的殖民统治，台湾人在饮食、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生活习惯各方面都受到日本文化很深的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影响。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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最近几年，中国在经济方面发展得很快，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吸引了许多外国人到那里工作。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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这栋大楼的环境，一般来说，还不错。不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过在卫生方面，还应该再改善。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283037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VI.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（在）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方面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with respect to; regarding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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明天李教授的演讲谈的是流行音乐。他在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这方面相当有研究，应该很值得去听。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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他在门市服务快满十年了，在处理消费纠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纷方面很有经验。你可以放心。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43632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VI.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（在）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方面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with respect to; regarding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Usage:</a:t>
            </a:r>
          </a:p>
          <a:p>
            <a:pPr marL="457200" lvl="0" indent="-457200">
              <a:buFont typeface="+mj-lt"/>
              <a:buAutoNum type="arabicPeriod"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There are similarities between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（在）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方面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and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（在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）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上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, but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（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在）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上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has more usages than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（在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）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方面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.</a:t>
            </a:r>
            <a:endParaRPr lang="zh-TW" altLang="zh-TW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457200" lvl="0" indent="-457200">
              <a:buFont typeface="+mj-lt"/>
              <a:buAutoNum type="arabicPeriod"/>
            </a:pP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（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在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）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上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can be used to indicate the foundation, standard, or principle upon which a statement, e.g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.,</a:t>
            </a:r>
          </a:p>
          <a:p>
            <a:pPr marL="0" lv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(1)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她跟男朋友只是同居，在法律上，还算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lv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是单身。</a:t>
            </a:r>
            <a:endParaRPr lang="zh-TW" altLang="zh-TW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88420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VI.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（在）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方面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with respect to; regarding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lv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(2)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对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中国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人来说，中秋节是全家团聚的日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lvl="0" indent="0">
              <a:buNone/>
            </a:pP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子。习惯上，每个人都要回家。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lv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(3)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虽然出车祸不是他的错，可是他认为自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lv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己在道德上多少有一些责任。</a:t>
            </a:r>
            <a:endParaRPr lang="zh-TW" altLang="zh-TW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5348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VI.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（在）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方面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with respect to; regarding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lv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When used this way, only abstract nouns can be inserted into the pattern and it is not interchangeable with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（在）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方面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. E.g.,</a:t>
            </a:r>
          </a:p>
          <a:p>
            <a:pPr marL="0" lv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(4)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*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他家在吃上很讲究。</a:t>
            </a:r>
          </a:p>
          <a:p>
            <a:pPr marL="0" lv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(5)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*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她跟男朋友只是同居，在法律方面，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lv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还算是单身。</a:t>
            </a:r>
          </a:p>
        </p:txBody>
      </p:sp>
    </p:spTree>
    <p:extLst>
      <p:ext uri="{BB962C8B-B14F-4D97-AF65-F5344CB8AC3E}">
        <p14:creationId xmlns:p14="http://schemas.microsoft.com/office/powerpoint/2010/main" val="4161257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只不过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而已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)  merely…; nothing more </a:t>
            </a:r>
            <a:b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</a:b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than…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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只不过下了几天的雨，衣服就全都发霉了。</a:t>
            </a:r>
            <a:endParaRPr lang="en-US" altLang="zh-TW" sz="3200" b="1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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这个学期你只不过选了三门课而已，怎么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就忙得连参加社团活动的时间都没有了</a:t>
            </a: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？</a:t>
            </a:r>
            <a:endParaRPr lang="zh-TW" altLang="en-US" sz="3200" dirty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52547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VI.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（在）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方面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with respect to; regarding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514350" lvl="0" indent="-514350">
              <a:buFont typeface="+mj-lt"/>
              <a:buAutoNum type="arabicPeriod" startAt="3"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When, however,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（在）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方面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and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（在）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上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are used to explain different aspects of the same topic, the two patterns are interchangeable. E.g.,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lv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(1)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a.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我们是好朋友，在兴趣上完全一样，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lv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  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可是在个性上，他比我活泼得多。</a:t>
            </a:r>
          </a:p>
          <a:p>
            <a:pPr marL="0" lv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b.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我们是好朋友，在兴趣方面完全一样，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lv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  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可是在个性方面，他比我活泼得多。</a:t>
            </a:r>
            <a:endParaRPr lang="zh-TW" altLang="zh-TW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3657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VI.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（在）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方面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with respect to; regarding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lv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(2)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a.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有牌子的包包在价格上当然比没有牌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lv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 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子的高一点，但是在品质上，比较能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lv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 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得到顾客的信任。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</a:t>
            </a:r>
          </a:p>
          <a:p>
            <a:pPr marL="0" lv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b.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有牌子的包包在价格方面当然比没有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lv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 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牌子的高一点，但是在品质方面，比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lv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 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较能得到顾客的信任。</a:t>
            </a:r>
            <a:endParaRPr lang="zh-TW" altLang="zh-TW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42062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VI.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（在）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方面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with respect to; regarding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lv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(3)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a.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我来台湾快一年了。生活上差不多都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lv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 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习惯了，学习上也相当顺利，中文进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lv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 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步了不少。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</a:t>
            </a:r>
          </a:p>
          <a:p>
            <a:pPr marL="0" lv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b.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我来台湾快一年了。生活方面差不多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lv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 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都习惯了，学习方面也相当顺利，中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lv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 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文进步了不少。</a:t>
            </a:r>
            <a:endParaRPr lang="zh-TW" altLang="zh-TW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70843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只不过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而已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)  merely…; nothing more </a:t>
            </a:r>
            <a:b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</a:b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than…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Usage:</a:t>
            </a:r>
          </a:p>
          <a:p>
            <a:pPr marL="514350" indent="-514350">
              <a:buFont typeface="+mj-lt"/>
              <a:buAutoNum type="arabicPeriod"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Omission 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in multiple reinforcement is always possible in Chinese.  In this pattern, the omission goes like this: ending with 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而已 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alone,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不过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而已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, and finally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只不过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而已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. 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(1) </a:t>
            </a: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而已</a:t>
            </a: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a.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他随便说说而已，哪里是真的想养狗？</a:t>
            </a: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b.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一个晚上没睡好而已，就没有精神上课了。</a:t>
            </a:r>
          </a:p>
        </p:txBody>
      </p:sp>
    </p:spTree>
    <p:extLst>
      <p:ext uri="{BB962C8B-B14F-4D97-AF65-F5344CB8AC3E}">
        <p14:creationId xmlns:p14="http://schemas.microsoft.com/office/powerpoint/2010/main" val="2044100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只不过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而已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)  merely…; nothing more </a:t>
            </a:r>
            <a:b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</a:b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than…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(2)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不过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而已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a.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不过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18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度而已，你怎么就穿起羊毛外套来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了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？</a:t>
            </a:r>
            <a:endParaRPr lang="zh-TW" altLang="en-US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b.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三号候选人不过是形象好而已，从政经验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其实并不多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。</a:t>
            </a:r>
            <a:endParaRPr lang="zh-TW" altLang="en-US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56805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只不过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而已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)  merely…; nothing more </a:t>
            </a:r>
            <a:b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</a:b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than…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 startAt="2"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只不过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vs.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才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(1)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If a sentence contains a number in the </a:t>
            </a:r>
          </a:p>
          <a:p>
            <a:pPr mar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object position, either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只不过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or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才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can be  </a:t>
            </a:r>
          </a:p>
          <a:p>
            <a:pPr mar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used.</a:t>
            </a: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a.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虽然是百货公司周年庆，可是商品只不过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打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八折而已。</a:t>
            </a:r>
            <a:endParaRPr lang="en-US" altLang="zh-TW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b.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虽然是百货公司周年庆，可是商品才打八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</a:p>
          <a:p>
            <a:pPr mar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折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而已。</a:t>
            </a:r>
            <a:endParaRPr lang="zh-TW" altLang="en-US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52541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只不过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而已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)  merely…; nothing more </a:t>
            </a:r>
            <a:b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</a:b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than…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(2)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when you want to stress something has </a:t>
            </a:r>
          </a:p>
          <a:p>
            <a:pPr mar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fallen short of common expectation, you  </a:t>
            </a:r>
          </a:p>
          <a:p>
            <a:pPr mar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can only really use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才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.</a:t>
            </a:r>
          </a:p>
          <a:p>
            <a:pPr marL="457200" indent="-457200">
              <a:buAutoNum type="alphaLcPeriod"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*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你摆了一个早上的摊子，怎么只不过赚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了几百块钱？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b. 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你摆了一个早上的摊子，怎么才赚了几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</a:p>
          <a:p>
            <a:pPr mar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百块钱？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zh-TW" altLang="en-US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08911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只不过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而已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)  merely…; nothing more </a:t>
            </a:r>
            <a:b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</a:b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than…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Most people feel that when you have had a stall up for hours, you should have made much more than a few hundred NT dollars, therefore, you can only use 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才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. You can't use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只不过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endParaRPr lang="en-US" altLang="zh-TW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514350" indent="-514350">
              <a:buFont typeface="+mj-lt"/>
              <a:buAutoNum type="alphaLcPeriod" startAt="3"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*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念医学系只不过三年就毕业了？怎么可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 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能？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514350" indent="-514350">
              <a:buFont typeface="+mj-lt"/>
              <a:buAutoNum type="alphaLcPeriod" startAt="4"/>
            </a:pP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念医学系才三年就毕业了？怎么可能？</a:t>
            </a:r>
            <a:endParaRPr lang="zh-TW" altLang="en-US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46265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只不过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而已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)  merely…; nothing more </a:t>
            </a:r>
            <a:b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</a:b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than…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(3)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If, however,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只不过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is followed by </a:t>
            </a: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something other than an amount, then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只不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过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cannot be substituted with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才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.</a:t>
            </a:r>
          </a:p>
          <a:p>
            <a:pPr marL="514350" indent="-514350">
              <a:buFont typeface="+mj-lt"/>
              <a:buAutoNum type="alphaLcPeriod"/>
            </a:pP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我只不过开开玩笑而已，你怎么就生气了？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514350" indent="-514350">
              <a:buFont typeface="+mj-lt"/>
              <a:buAutoNum type="alphaLcPeriod"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*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我才开开玩笑而已，你怎么就生气了？</a:t>
            </a:r>
            <a:endParaRPr lang="zh-TW" altLang="en-US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7938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199</TotalTime>
  <Words>2551</Words>
  <Application>Microsoft Office PowerPoint</Application>
  <PresentationFormat>如螢幕大小 (4:3)</PresentationFormat>
  <Paragraphs>204</Paragraphs>
  <Slides>32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9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32</vt:i4>
      </vt:variant>
    </vt:vector>
  </HeadingPairs>
  <TitlesOfParts>
    <vt:vector size="42" baseType="lpstr">
      <vt:lpstr>等线</vt:lpstr>
      <vt:lpstr>Yu Gothic UI Semibold</vt:lpstr>
      <vt:lpstr>新細明體</vt:lpstr>
      <vt:lpstr>標楷體</vt:lpstr>
      <vt:lpstr>Arial</vt:lpstr>
      <vt:lpstr>Calibri</vt:lpstr>
      <vt:lpstr>Calibri Light</vt:lpstr>
      <vt:lpstr>Times New Roman</vt:lpstr>
      <vt:lpstr>Wingdings</vt:lpstr>
      <vt:lpstr>Office 佈景主題</vt:lpstr>
      <vt:lpstr>PowerPoint 簡報</vt:lpstr>
      <vt:lpstr>I. 只不过…(而已)  merely…; nothing more      than…</vt:lpstr>
      <vt:lpstr>I. 只不过…(而已)  merely…; nothing more      than…</vt:lpstr>
      <vt:lpstr>I. 只不过…(而已)  merely…; nothing more      than…</vt:lpstr>
      <vt:lpstr>I. 只不过…(而已)  merely…; nothing more      than…</vt:lpstr>
      <vt:lpstr>I. 只不过…(而已)  merely…; nothing more      than…</vt:lpstr>
      <vt:lpstr>I. 只不过…(而已)  merely…; nothing more      than…</vt:lpstr>
      <vt:lpstr>I. 只不过…(而已)  merely…; nothing more      than…</vt:lpstr>
      <vt:lpstr>I. 只不过…(而已)  merely…; nothing more      than…</vt:lpstr>
      <vt:lpstr>II. Introducing an Agent with 由</vt:lpstr>
      <vt:lpstr>II. Introducing an Agent with 由</vt:lpstr>
      <vt:lpstr>II. Introducing an Agent with 由</vt:lpstr>
      <vt:lpstr>II. Introducing an Agent with 由</vt:lpstr>
      <vt:lpstr>II. Introducing an Agent with 由</vt:lpstr>
      <vt:lpstr>III. 难道…  how could it possibly be true</vt:lpstr>
      <vt:lpstr>III. 难道…  how could it possibly be true</vt:lpstr>
      <vt:lpstr>III. 难道…  how could it possibly be true</vt:lpstr>
      <vt:lpstr>III. 难道…  how could it possibly be true</vt:lpstr>
      <vt:lpstr>IV. To Reach a Ceiling with 满</vt:lpstr>
      <vt:lpstr>IV. To Reach a Ceiling with 满</vt:lpstr>
      <vt:lpstr>IV. To Reach a Ceiling with 满</vt:lpstr>
      <vt:lpstr>V. Beneficiary marker 为</vt:lpstr>
      <vt:lpstr>V. Beneficiary marker 为</vt:lpstr>
      <vt:lpstr>V. Beneficiary marker 为</vt:lpstr>
      <vt:lpstr>VI. （在）…方面  with respect to; regarding</vt:lpstr>
      <vt:lpstr>VI. （在）…方面  with respect to; regarding</vt:lpstr>
      <vt:lpstr>VI. （在）…方面  with respect to; regarding</vt:lpstr>
      <vt:lpstr>VI. （在）…方面  with respect to; regarding</vt:lpstr>
      <vt:lpstr>VI. （在）…方面  with respect to; regarding</vt:lpstr>
      <vt:lpstr>VI. （在）…方面  with respect to; regarding</vt:lpstr>
      <vt:lpstr>VI. （在）…方面  with respect to; regarding</vt:lpstr>
      <vt:lpstr>VI. （在）…方面  with respect to; regarding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user</cp:lastModifiedBy>
  <cp:revision>29</cp:revision>
  <dcterms:created xsi:type="dcterms:W3CDTF">2006-08-16T00:00:00Z</dcterms:created>
  <dcterms:modified xsi:type="dcterms:W3CDTF">2018-04-25T09:18:38Z</dcterms:modified>
</cp:coreProperties>
</file>