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7D"/>
    <a:srgbClr val="FFFF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647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642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661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81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69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123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99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25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994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643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174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53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809313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第四课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我爱台湾的人情味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Love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Taiwanese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Hospitality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从来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Negation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never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我从来没喝过雄黄酒，今天想喝喝看味道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怎么样。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我从来没在餐厅打过工，不知道在餐厅打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累不累。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妹妹年纪还小，妈妈从来不让她一个人出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门。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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他说在山区骑摩托车不太安全，所以他从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来不这样做。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46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从来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Negation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never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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为了身体健康，他从来不吃炸的东西。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18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从来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Negation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never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use of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没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in this pattern is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summarized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the table below.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022898"/>
              </p:ext>
            </p:extLst>
          </p:nvPr>
        </p:nvGraphicFramePr>
        <p:xfrm>
          <a:off x="914401" y="3124200"/>
          <a:ext cx="7315198" cy="19908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val="305843442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4132730498"/>
                    </a:ext>
                  </a:extLst>
                </a:gridCol>
                <a:gridCol w="1523561">
                  <a:extLst>
                    <a:ext uri="{9D8B030D-6E8A-4147-A177-3AD203B41FA5}">
                      <a16:colId xmlns:a16="http://schemas.microsoft.com/office/drawing/2014/main" val="1337990529"/>
                    </a:ext>
                  </a:extLst>
                </a:gridCol>
                <a:gridCol w="1829237">
                  <a:extLst>
                    <a:ext uri="{9D8B030D-6E8A-4147-A177-3AD203B41FA5}">
                      <a16:colId xmlns:a16="http://schemas.microsoft.com/office/drawing/2014/main" val="3146755880"/>
                    </a:ext>
                  </a:extLst>
                </a:gridCol>
              </a:tblGrid>
              <a:tr h="5686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Action Verb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State Verb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Process Verb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319440"/>
                  </a:ext>
                </a:extLst>
              </a:tr>
              <a:tr h="5686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从来不</a:t>
                      </a:r>
                      <a:endParaRPr lang="zh-TW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alt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0650635"/>
                  </a:ext>
                </a:extLst>
              </a:tr>
              <a:tr h="5686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从来没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…过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7862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047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Various Meanings of the Verb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春天的时候，很多人上阳明山泡温泉、欣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赏樱花。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下课以后，我要上楼去找同学讨论功课。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车子来了。快上车吧！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早点睡吧。明天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点要上飞机呢。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他习惯周末上超市买菜。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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为了身体健康，晚上最好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11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点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以前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上床。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00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Various Meanings of the Verb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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上班时间，捷运上人很多，挤死了。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他每星期六都上教堂。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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101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跨年放烟火活动，昨天上电视新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闻了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3256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非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is imperative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哥哥已经两年没回国了，妈妈说今年除夕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他非回来跟家人团聚不可。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想要找到好工作，非充实自己的专业能力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台北这么潮湿，我的鞋子都发霉了，非买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除湿机不可。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8127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非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is imperative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最近发生很多不好的事情，我非去庙里拜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拜不可。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没想到这份英文合约这么复杂，公司非找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人翻译成中文不可。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71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来说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far as...is concerned, for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对台南人来说，早餐非常重要。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对喜欢中国文化的人来说，故宫博物院是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一个值得参观的地方。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一件羊毛外套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8000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块钱，对我来说，太贵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对日本人来说，写汉字不难。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4631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来说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far as...is concerned, for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对中国人来说，春节、端午节、中秋节是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一家人团聚的日子。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2950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讲究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discerning,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discriminating, particular about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铃木先生没想到台南人对吃这么讲究。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高先生对住的环境非常讲究，不但要离车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站近，附近还要有公园。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小张对吃东西不怎么讲究，常常吃面包或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超商的速食。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李小姐对衣服的品质很讲究，总是买有名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牌子的。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3922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不但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，还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only…, but also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他昨天买的那件外套不但轻，还很暖和。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陈敏萱的中文不但声调很准，说话还很流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利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我新办的手机，不但月租便宜，还可以上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网吃到饱。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外面不但下雨，还刮大风，你就别出去了。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1416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讲究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discerning, </a:t>
            </a:r>
            <a:b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discriminating, particular about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对吃很讲究的人，不一定都胖。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75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不但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，还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only…, but also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端午节这一天，古代的中国人不但戴香包，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还喝雄黄酒。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1157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不但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，还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only…, but also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他买的外套，不但样子好看，而且价钱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（还）很便宜。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他做的菜，不但颜色漂亮，而且味道（还）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香。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1546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Speak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说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 Talk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谈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302930"/>
              </p:ext>
            </p:extLst>
          </p:nvPr>
        </p:nvGraphicFramePr>
        <p:xfrm>
          <a:off x="533400" y="2667000"/>
          <a:ext cx="8306935" cy="3413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51921">
                  <a:extLst>
                    <a:ext uri="{9D8B030D-6E8A-4147-A177-3AD203B41FA5}">
                      <a16:colId xmlns:a16="http://schemas.microsoft.com/office/drawing/2014/main" val="2518141623"/>
                    </a:ext>
                  </a:extLst>
                </a:gridCol>
                <a:gridCol w="582943">
                  <a:extLst>
                    <a:ext uri="{9D8B030D-6E8A-4147-A177-3AD203B41FA5}">
                      <a16:colId xmlns:a16="http://schemas.microsoft.com/office/drawing/2014/main" val="2411987867"/>
                    </a:ext>
                  </a:extLst>
                </a:gridCol>
                <a:gridCol w="4372071">
                  <a:extLst>
                    <a:ext uri="{9D8B030D-6E8A-4147-A177-3AD203B41FA5}">
                      <a16:colId xmlns:a16="http://schemas.microsoft.com/office/drawing/2014/main" val="2408176989"/>
                    </a:ext>
                  </a:extLst>
                </a:gridCol>
              </a:tblGrid>
              <a:tr h="6577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说话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to speak, to utter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vs.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谈话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to chat, to have a conversation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8678642"/>
                  </a:ext>
                </a:extLst>
              </a:tr>
              <a:tr h="328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他说明天天气会很</a:t>
                      </a:r>
                      <a:r>
                        <a:rPr lang="zh-TW" altLang="en-US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好</a:t>
                      </a:r>
                      <a:endParaRPr lang="en-US" sz="2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said)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vs.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谈天气</a:t>
                      </a: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talk about, discuss)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9215665"/>
                  </a:ext>
                </a:extLst>
              </a:tr>
              <a:tr h="6577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说外语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speak)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vs.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谈外语教育</a:t>
                      </a:r>
                      <a:r>
                        <a:rPr lang="en-US" altLang="zh-TW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dirty="0" err="1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jiàoyù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education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(talk 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about, discuss)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40719"/>
                  </a:ext>
                </a:extLst>
              </a:tr>
              <a:tr h="328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说故事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tell)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vs.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谈理想</a:t>
                      </a: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talk about, discuss)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535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310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Speak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说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 Talk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谈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129962"/>
              </p:ext>
            </p:extLst>
          </p:nvPr>
        </p:nvGraphicFramePr>
        <p:xfrm>
          <a:off x="628650" y="2590800"/>
          <a:ext cx="8134349" cy="3413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3838">
                  <a:extLst>
                    <a:ext uri="{9D8B030D-6E8A-4147-A177-3AD203B41FA5}">
                      <a16:colId xmlns:a16="http://schemas.microsoft.com/office/drawing/2014/main" val="2518141623"/>
                    </a:ext>
                  </a:extLst>
                </a:gridCol>
                <a:gridCol w="662912">
                  <a:extLst>
                    <a:ext uri="{9D8B030D-6E8A-4147-A177-3AD203B41FA5}">
                      <a16:colId xmlns:a16="http://schemas.microsoft.com/office/drawing/2014/main" val="2411987867"/>
                    </a:ext>
                  </a:extLst>
                </a:gridCol>
                <a:gridCol w="3657599">
                  <a:extLst>
                    <a:ext uri="{9D8B030D-6E8A-4147-A177-3AD203B41FA5}">
                      <a16:colId xmlns:a16="http://schemas.microsoft.com/office/drawing/2014/main" val="2408176989"/>
                    </a:ext>
                  </a:extLst>
                </a:gridCol>
              </a:tblGrid>
              <a:tr h="6577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我们刚刚说了很多话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said, talked about)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vs.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老师想找你谈话</a:t>
                      </a:r>
                      <a:endParaRPr lang="en-US" altLang="zh-TW" sz="2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speak with)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23766"/>
                  </a:ext>
                </a:extLst>
              </a:tr>
              <a:tr h="6577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请你说一说这次旅行有趣的事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tell, talk about)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vs.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请你谈一谈你对这件事的想法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tell us, explain)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717206"/>
                  </a:ext>
                </a:extLst>
              </a:tr>
              <a:tr h="6577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他们正在说哪里好玩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(saying)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vs.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他们正在谈台北的经济、建筑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talking about, discussing)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872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236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，而是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not…; rather…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安德思喜欢的人不是王小姐，而是白小姐。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我不是不想去参加校外教学，而是因为最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忙死了。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这件衣服你不是用现金买的，而是刷卡买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的，所以不能马上退钱。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他来台湾不是为了旅行，而是为了学中文。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61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，而是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zh-TW" altLang="en-US" sz="3200" b="1" i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not…; rather…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我换新工作，不是因为薪水比较高，而是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新公司离我家比较近。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4339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从来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Negation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never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他虽然是台湾人，可是从来没吃过道地的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美食。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我从来没参加过跨年活动。难得今年有机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会参加。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罗珊蒂从来没逛过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24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小时营业的书店，所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以我今天要带她去。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91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1227</Words>
  <Application>Microsoft Office PowerPoint</Application>
  <PresentationFormat>如螢幕大小 (4:3)</PresentationFormat>
  <Paragraphs>144</Paragraphs>
  <Slides>20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20</vt:i4>
      </vt:variant>
    </vt:vector>
  </HeadingPairs>
  <TitlesOfParts>
    <vt:vector size="31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Webdings</vt:lpstr>
      <vt:lpstr>Wingdings</vt:lpstr>
      <vt:lpstr>Office 佈景主題</vt:lpstr>
      <vt:lpstr>PowerPoint 簡報</vt:lpstr>
      <vt:lpstr>I. 不但…，还…  not only…, but also</vt:lpstr>
      <vt:lpstr>I. 不但…，还…  not only…, but also</vt:lpstr>
      <vt:lpstr>I. 不但…，还…  not only…, but also</vt:lpstr>
      <vt:lpstr>II. Speak 说 vs Talk 谈</vt:lpstr>
      <vt:lpstr>II. Speak 说 vs Talk 谈</vt:lpstr>
      <vt:lpstr>III. …不是…，而是… not…; rather…</vt:lpstr>
      <vt:lpstr>III. …不是…，而是…  not…; rather…</vt:lpstr>
      <vt:lpstr>IV. 从来 + Negation  never</vt:lpstr>
      <vt:lpstr>IV. 从来 + Negation  never</vt:lpstr>
      <vt:lpstr>IV. 从来 + Negation  never</vt:lpstr>
      <vt:lpstr>IV. 从来 + Negation  never</vt:lpstr>
      <vt:lpstr>V. Various Meanings of the Verb 上</vt:lpstr>
      <vt:lpstr>V. Various Meanings of the Verb 上</vt:lpstr>
      <vt:lpstr>VI. 非…不可  it is imperative that…</vt:lpstr>
      <vt:lpstr>VI. 非…不可  it is imperative that…</vt:lpstr>
      <vt:lpstr>VII. 对…来说  as far as...is concerned, for</vt:lpstr>
      <vt:lpstr>VII. 对…来说  as far as...is concerned, for</vt:lpstr>
      <vt:lpstr>VII. 对…讲究  to be discerning,          discriminating, particular about </vt:lpstr>
      <vt:lpstr>VII. 对…讲究  to be discerning,          discriminating, particular about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19</cp:revision>
  <dcterms:created xsi:type="dcterms:W3CDTF">2006-08-16T00:00:00Z</dcterms:created>
  <dcterms:modified xsi:type="dcterms:W3CDTF">2018-04-25T09:17:39Z</dcterms:modified>
</cp:coreProperties>
</file>