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3441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3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9" y="2342299"/>
            <a:ext cx="1850389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第二课</a:t>
            </a:r>
            <a:endParaRPr sz="3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八折起</a:t>
            </a:r>
            <a:endParaRPr sz="3600" dirty="0">
              <a:latin typeface="標楷體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Up to 20% </a:t>
            </a:r>
            <a:r>
              <a:rPr sz="2400" b="1" spc="-70" dirty="0">
                <a:solidFill>
                  <a:srgbClr val="075295"/>
                </a:solidFill>
                <a:latin typeface="Times New Roman"/>
                <a:cs typeface="Times New Roman"/>
              </a:rPr>
              <a:t>off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选择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xuǎnzé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100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choices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样子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yàngzi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029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appearance, looks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476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33343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摸</a:t>
            </a:r>
            <a:endParaRPr sz="14800" dirty="0">
              <a:latin typeface="標楷體"/>
              <a:cs typeface="標楷體"/>
            </a:endParaRPr>
          </a:p>
          <a:p>
            <a:pPr marR="3334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mō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42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feel, to touch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店员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diànyuán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553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salesperson, store employee, clerk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短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624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short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羊毛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yángmáo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49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lamb's wool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暖和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nuǎnhuo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74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warm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打折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dǎzhé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741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oﬀer a discount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原价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yuánjià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69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original price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刷卡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shuākǎ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522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swipe, i.e., use a credit card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起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05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starting from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现金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xiànjīn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135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cash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麻烦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máfán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5043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please (lit. allow me to trouble you)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签名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qiānmíng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26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sign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破洞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pòdòng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404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(Vp-sep) to have a hole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发票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fāpiào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0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receipt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弄</a:t>
            </a:r>
            <a:endParaRPr sz="14800" dirty="0">
              <a:latin typeface="標楷體"/>
              <a:cs typeface="標楷體"/>
            </a:endParaRPr>
          </a:p>
          <a:p>
            <a:pPr marL="381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107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(pro-verb) to cause, to do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退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544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return (purchases)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换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435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exchange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店长</a:t>
            </a:r>
            <a:endParaRPr sz="14800" dirty="0">
              <a:latin typeface="標楷體"/>
              <a:cs typeface="標楷體"/>
            </a:endParaRPr>
          </a:p>
          <a:p>
            <a:pPr marL="13335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diànzhǎng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819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store manager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周年庆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3580129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zhōunián	qìng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2951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anniversary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外套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wàitào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419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coat, jacket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一般来说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yìbān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láishuō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59219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generally speaking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试穿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1295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	chuān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7317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try on (garments)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打完折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091565" algn="l"/>
                <a:tab pos="28435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	wán	zhé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6037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after discouont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弄丢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20567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nòng	diū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0591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lose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购物</a:t>
            </a:r>
            <a:endParaRPr sz="14800" dirty="0">
              <a:latin typeface="標楷體"/>
              <a:cs typeface="標楷體"/>
            </a:endParaRPr>
          </a:p>
          <a:p>
            <a:pPr marR="23704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gòuwù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959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go shopping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纠纷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jiūfēn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56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dispute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电信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diànxìn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649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telecommunications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门市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ménshì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539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retail outlet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居留证</a:t>
            </a:r>
            <a:endParaRPr sz="14800" dirty="0">
              <a:latin typeface="標楷體"/>
              <a:cs typeface="標楷體"/>
            </a:endParaRPr>
          </a:p>
          <a:p>
            <a:pPr marR="1429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jūliúzhèng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8003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1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Alien Resident Certiﬁcate (ARC in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月租型</a:t>
            </a:r>
            <a:endParaRPr sz="14800" dirty="0">
              <a:latin typeface="標楷體"/>
              <a:cs typeface="標楷體"/>
            </a:endParaRPr>
          </a:p>
          <a:p>
            <a:pPr marR="14300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yuèzūxíng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299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 monthly plan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一般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yìbān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38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generally; in general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帐单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zhàngdān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2338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bill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59470" cy="5160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7366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并</a:t>
            </a:r>
            <a:endParaRPr sz="14800" dirty="0">
              <a:latin typeface="標楷體"/>
              <a:cs typeface="標楷體"/>
            </a:endParaRPr>
          </a:p>
          <a:p>
            <a:pPr marR="7366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bìng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contrary to assumption (followed by a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3197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negative statement)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包括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bāokuò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05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include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解释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jiěshì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876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explanation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顾客</a:t>
            </a:r>
            <a:endParaRPr sz="14800" dirty="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gùkè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81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customer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尤其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yóuqí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748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especiall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in particular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骗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51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cheat, to swindle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顿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dùn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0162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verbal measure word for a duration of action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办法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bànfǎ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015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solution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自动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zìdòng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7310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by itself, on its own, automatically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商品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shāngpǐn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655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goods, commodities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关机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guānjī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971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(Vp-sep) to turn oﬀ, to shut down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修理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xiūlǐ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5676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repair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缴费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jiǎofèi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156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pay a fee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预付卡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19043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yùfù	kǎ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7756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prepaid SIM card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64617" y="942851"/>
            <a:ext cx="647319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225044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换成</a:t>
            </a:r>
            <a:endParaRPr sz="14800" dirty="0">
              <a:latin typeface="標楷體"/>
              <a:cs typeface="標楷體"/>
            </a:endParaRPr>
          </a:p>
          <a:p>
            <a:pPr marR="2249805" algn="ctr">
              <a:lnSpc>
                <a:spcPct val="100000"/>
              </a:lnSpc>
              <a:spcBef>
                <a:spcPts val="655"/>
              </a:spcBef>
              <a:tabLst>
                <a:tab pos="20059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huàn	chéng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2031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change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吃到饱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1345565" algn="l"/>
                <a:tab pos="28943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chī	dào	bǎo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14362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unlimited data (lit. all you can eat)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吓一跳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1345565" algn="l"/>
                <a:tab pos="2285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	yí	tiào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9813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shocked, startled, taken aback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客服中心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18535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kèfú	zhōngxīn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437070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customer service center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折扣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zhékòu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88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discount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92648" y="942851"/>
            <a:ext cx="5286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31197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省</a:t>
            </a:r>
            <a:endParaRPr sz="14800" dirty="0">
              <a:latin typeface="標楷體"/>
              <a:cs typeface="標楷體"/>
            </a:endParaRPr>
          </a:p>
          <a:p>
            <a:pPr marR="31197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shěng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30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save, to put away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牌子</a:t>
            </a:r>
            <a:endParaRPr sz="14800" dirty="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páizi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16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brand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品质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pǐnzhí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205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quality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523</Words>
  <Application>Microsoft Office PowerPoint</Application>
  <PresentationFormat>如螢幕大小 (4:3)</PresentationFormat>
  <Paragraphs>228</Paragraphs>
  <Slides>57</Slides>
  <Notes>57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57</vt:i4>
      </vt:variant>
    </vt:vector>
  </HeadingPairs>
  <TitlesOfParts>
    <vt:vector size="62" baseType="lpstr">
      <vt:lpstr>Yu Gothic UI Semibold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一般来说 yìbān láishuō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客服中心 kèfú zhōngxīn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</cp:revision>
  <dcterms:created xsi:type="dcterms:W3CDTF">2017-05-11T16:57:29Z</dcterms:created>
  <dcterms:modified xsi:type="dcterms:W3CDTF">2018-04-18T08:55:24Z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